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62"/>
  </p:notesMasterIdLst>
  <p:sldIdLst>
    <p:sldId id="256" r:id="rId3"/>
    <p:sldId id="337" r:id="rId4"/>
    <p:sldId id="323" r:id="rId5"/>
    <p:sldId id="275" r:id="rId6"/>
    <p:sldId id="324" r:id="rId7"/>
    <p:sldId id="329" r:id="rId8"/>
    <p:sldId id="261" r:id="rId9"/>
    <p:sldId id="260" r:id="rId10"/>
    <p:sldId id="278" r:id="rId11"/>
    <p:sldId id="334" r:id="rId12"/>
    <p:sldId id="290" r:id="rId13"/>
    <p:sldId id="309" r:id="rId14"/>
    <p:sldId id="308" r:id="rId15"/>
    <p:sldId id="264" r:id="rId16"/>
    <p:sldId id="301" r:id="rId17"/>
    <p:sldId id="325" r:id="rId18"/>
    <p:sldId id="274" r:id="rId19"/>
    <p:sldId id="335" r:id="rId20"/>
    <p:sldId id="266" r:id="rId21"/>
    <p:sldId id="267" r:id="rId22"/>
    <p:sldId id="336" r:id="rId23"/>
    <p:sldId id="268" r:id="rId24"/>
    <p:sldId id="328" r:id="rId25"/>
    <p:sldId id="270" r:id="rId26"/>
    <p:sldId id="327" r:id="rId27"/>
    <p:sldId id="271" r:id="rId28"/>
    <p:sldId id="286" r:id="rId29"/>
    <p:sldId id="287" r:id="rId30"/>
    <p:sldId id="288" r:id="rId31"/>
    <p:sldId id="289" r:id="rId32"/>
    <p:sldId id="281" r:id="rId33"/>
    <p:sldId id="282" r:id="rId34"/>
    <p:sldId id="284" r:id="rId35"/>
    <p:sldId id="312" r:id="rId36"/>
    <p:sldId id="310" r:id="rId37"/>
    <p:sldId id="311" r:id="rId38"/>
    <p:sldId id="313" r:id="rId39"/>
    <p:sldId id="314" r:id="rId40"/>
    <p:sldId id="316" r:id="rId41"/>
    <p:sldId id="317" r:id="rId42"/>
    <p:sldId id="318" r:id="rId43"/>
    <p:sldId id="319" r:id="rId44"/>
    <p:sldId id="320" r:id="rId45"/>
    <p:sldId id="330" r:id="rId46"/>
    <p:sldId id="331" r:id="rId47"/>
    <p:sldId id="332" r:id="rId48"/>
    <p:sldId id="333" r:id="rId49"/>
    <p:sldId id="293" r:id="rId50"/>
    <p:sldId id="307" r:id="rId51"/>
    <p:sldId id="303" r:id="rId52"/>
    <p:sldId id="304" r:id="rId53"/>
    <p:sldId id="305" r:id="rId54"/>
    <p:sldId id="306" r:id="rId55"/>
    <p:sldId id="295" r:id="rId56"/>
    <p:sldId id="296" r:id="rId57"/>
    <p:sldId id="283" r:id="rId58"/>
    <p:sldId id="326" r:id="rId59"/>
    <p:sldId id="279" r:id="rId60"/>
    <p:sldId id="28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F2F8-8589-4143-A8FF-8C09C00483F2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5509-375B-4D20-BED6-2FB5DC8A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6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9B3019-0FB7-43D7-BC07-0F98097676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0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9B3019-0FB7-43D7-BC07-0F98097676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0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600200"/>
            <a:ext cx="10972800" cy="1513936"/>
          </a:xfrm>
        </p:spPr>
        <p:txBody>
          <a:bodyPr anchor="b">
            <a:noAutofit/>
          </a:bodyPr>
          <a:lstStyle>
            <a:lvl1pPr algn="ctr">
              <a:defRPr sz="3600" b="1"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9200" y="3124201"/>
            <a:ext cx="9753600" cy="2335377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a Subtitle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23382" y="4456048"/>
            <a:ext cx="7545237" cy="1005840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323383" y="5466384"/>
            <a:ext cx="7545236" cy="369887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</a:p>
        </p:txBody>
      </p:sp>
      <p:sp useBgFill="1">
        <p:nvSpPr>
          <p:cNvPr id="13" name="Rectangle 12"/>
          <p:cNvSpPr/>
          <p:nvPr/>
        </p:nvSpPr>
        <p:spPr>
          <a:xfrm>
            <a:off x="1" y="6175376"/>
            <a:ext cx="12192000" cy="682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4"/>
            <a:ext cx="12192000" cy="914400"/>
          </a:xfrm>
          <a:prstGeom prst="rect">
            <a:avLst/>
          </a:prstGeom>
          <a:solidFill>
            <a:srgbClr val="4C0F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overity-synopsys-logo-revers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7" y="291349"/>
            <a:ext cx="296777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9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9559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088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09600" y="1414730"/>
            <a:ext cx="5376672" cy="2377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7600" y="1414730"/>
            <a:ext cx="5376672" cy="2377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3965268"/>
            <a:ext cx="5376672" cy="2377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3965268"/>
            <a:ext cx="5376672" cy="2377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868057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5"/>
            <a:ext cx="12192000" cy="4941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332"/>
            <a:ext cx="1158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609600" y="1414463"/>
            <a:ext cx="10972800" cy="468974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496551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14463"/>
            <a:ext cx="10961299" cy="431548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5977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7523" y="0"/>
            <a:ext cx="8994476" cy="624435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0939" y="57150"/>
            <a:ext cx="86610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22054" y="370937"/>
            <a:ext cx="2587924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3519578" y="1414463"/>
            <a:ext cx="8367623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19577" y="838200"/>
            <a:ext cx="8672423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747303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34400" y="1"/>
            <a:ext cx="3657600" cy="623621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5776"/>
            <a:ext cx="7620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09600" y="1414463"/>
            <a:ext cx="7620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8737600" y="228600"/>
            <a:ext cx="32512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838200"/>
            <a:ext cx="7625751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604997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4145280" cy="623621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49234" y="65776"/>
            <a:ext cx="7742767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449233" y="1414463"/>
            <a:ext cx="743712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74320" y="228601"/>
            <a:ext cx="3596640" cy="5865008"/>
          </a:xfrm>
        </p:spPr>
        <p:txBody>
          <a:bodyPr/>
          <a:lstStyle>
            <a:lvl1pPr marL="233363" indent="-233363">
              <a:buFont typeface="Arial" pitchFamily="34" charset="0"/>
              <a:buChar char="•"/>
              <a:defRPr sz="2000"/>
            </a:lvl1pPr>
            <a:lvl2pPr marL="457200" indent="-227013">
              <a:buFont typeface="Arial" pitchFamily="34" charset="0"/>
              <a:buChar char="–"/>
              <a:defRPr sz="1800" baseline="0"/>
            </a:lvl2pPr>
            <a:lvl3pPr marL="690563" indent="-236538">
              <a:buFont typeface="Arial" pitchFamily="34" charset="0"/>
              <a:buChar char="–"/>
              <a:tabLst>
                <a:tab pos="690563" algn="l"/>
              </a:tabLst>
              <a:defRPr sz="1600"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449234" y="838200"/>
            <a:ext cx="7742767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4106174" y="6475624"/>
            <a:ext cx="397965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www.coverity.com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33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 userDrawn="1"/>
        </p:nvSpPr>
        <p:spPr>
          <a:xfrm>
            <a:off x="0" y="1392518"/>
            <a:ext cx="12192000" cy="4090894"/>
          </a:xfrm>
          <a:prstGeom prst="rect">
            <a:avLst/>
          </a:prstGeom>
          <a:solidFill>
            <a:srgbClr val="4C0F69"/>
          </a:solidFill>
        </p:spPr>
        <p:txBody>
          <a:bodyPr vert="horz" lIns="274320" tIns="45720" rIns="274320" bIns="45720" rtlCol="0" anchor="ctr">
            <a:normAutofit/>
          </a:bodyPr>
          <a:lstStyle>
            <a:lvl1pPr marL="173038" indent="0">
              <a:defRPr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173038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1D27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761" y="2106156"/>
            <a:ext cx="3279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Thank You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146658"/>
            <a:ext cx="12192000" cy="7113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89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74"/>
            <a:ext cx="1158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4463"/>
            <a:ext cx="10972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19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236898"/>
            <a:ext cx="12192000" cy="6211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6236898"/>
            <a:ext cx="12192000" cy="6211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36898"/>
            <a:ext cx="12192000" cy="6211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overity-synopsys-logo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31734"/>
            <a:ext cx="4876800" cy="7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3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Line Title Two conten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646239"/>
            <a:ext cx="5513917" cy="3598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46239"/>
            <a:ext cx="5516033" cy="3598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2600" y="320674"/>
            <a:ext cx="11211984" cy="8794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83659" y="2217738"/>
            <a:ext cx="5511800" cy="3952875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  <a:lvl2pPr marL="519113" indent="-236538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800">
                <a:solidFill>
                  <a:schemeClr val="accent3">
                    <a:lumMod val="75000"/>
                  </a:schemeClr>
                </a:solidFill>
              </a:defRPr>
            </a:lvl2pPr>
            <a:lvl3pPr marL="746125" indent="-169863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600">
                <a:solidFill>
                  <a:schemeClr val="accent3">
                    <a:lumMod val="75000"/>
                  </a:schemeClr>
                </a:solidFill>
              </a:defRPr>
            </a:lvl3pPr>
            <a:lvl4pPr marL="971550" indent="-169863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4pPr>
            <a:lvl5pPr marL="1196975" indent="-169863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195483" y="2217738"/>
            <a:ext cx="5511800" cy="3952875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  <a:lvl2pPr marL="519113" indent="-236538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800">
                <a:solidFill>
                  <a:schemeClr val="accent3">
                    <a:lumMod val="75000"/>
                  </a:schemeClr>
                </a:solidFill>
              </a:defRPr>
            </a:lvl2pPr>
            <a:lvl3pPr marL="746125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600">
                <a:solidFill>
                  <a:schemeClr val="accent3">
                    <a:lumMod val="75000"/>
                  </a:schemeClr>
                </a:solidFill>
              </a:defRPr>
            </a:lvl3pPr>
            <a:lvl4pPr marL="971550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4pPr>
            <a:lvl5pPr marL="1196975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1016001" y="6470892"/>
            <a:ext cx="8287657" cy="27432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406401" y="6470893"/>
            <a:ext cx="508000" cy="274320"/>
          </a:xfrm>
          <a:prstGeom prst="rect">
            <a:avLst/>
          </a:prstGeom>
        </p:spPr>
        <p:txBody>
          <a:bodyPr/>
          <a:lstStyle/>
          <a:p>
            <a:fld id="{F16A5026-64AA-407E-8688-275C3094669A}" type="slidenum">
              <a:rPr lang="en-US" smtClean="0">
                <a:solidFill>
                  <a:srgbClr val="5F5F5F"/>
                </a:solidFill>
              </a:rPr>
              <a:pPr/>
              <a:t>‹#›</a:t>
            </a:fld>
            <a:endParaRPr lang="en-US" sz="4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809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84718" y="1233489"/>
            <a:ext cx="11226799" cy="3714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FontTx/>
              <a:buNone/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2600" y="1824039"/>
            <a:ext cx="11252200" cy="4068763"/>
          </a:xfrm>
          <a:prstGeom prst="rect">
            <a:avLst/>
          </a:prstGeom>
        </p:spPr>
        <p:txBody>
          <a:bodyPr/>
          <a:lstStyle>
            <a:lvl1pPr marL="225425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1pPr>
            <a:lvl2pPr marL="520700" indent="-23971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 marL="746125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3pPr>
            <a:lvl4pPr marL="1027113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4pPr>
            <a:lvl5pPr marL="1252538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2600" y="320674"/>
            <a:ext cx="11211984" cy="8794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1016001" y="6470892"/>
            <a:ext cx="8287657" cy="2743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Confidential: For </a:t>
            </a:r>
            <a:r>
              <a:rPr lang="en-US" dirty="0" err="1" smtClean="0">
                <a:solidFill>
                  <a:prstClr val="black"/>
                </a:solidFill>
              </a:rPr>
              <a:t>Coverity</a:t>
            </a:r>
            <a:r>
              <a:rPr lang="en-US" dirty="0" smtClean="0">
                <a:solidFill>
                  <a:prstClr val="black"/>
                </a:solidFill>
              </a:rPr>
              <a:t> and Partner use only. Copyright </a:t>
            </a:r>
            <a:r>
              <a:rPr lang="en-US" dirty="0" err="1" smtClean="0">
                <a:solidFill>
                  <a:prstClr val="black"/>
                </a:solidFill>
              </a:rPr>
              <a:t>Coverity</a:t>
            </a:r>
            <a:r>
              <a:rPr lang="en-US" dirty="0" smtClean="0">
                <a:solidFill>
                  <a:prstClr val="black"/>
                </a:solidFill>
              </a:rPr>
              <a:t>, Inc., 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406401" y="6470893"/>
            <a:ext cx="508000" cy="274320"/>
          </a:xfrm>
          <a:prstGeom prst="rect">
            <a:avLst/>
          </a:prstGeom>
        </p:spPr>
        <p:txBody>
          <a:bodyPr/>
          <a:lstStyle/>
          <a:p>
            <a:fld id="{F16A5026-64AA-407E-8688-275C3094669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sz="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45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233489"/>
            <a:ext cx="5513917" cy="63604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33489"/>
            <a:ext cx="5516033" cy="63604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2600" y="320674"/>
            <a:ext cx="11211984" cy="8794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83659" y="1965325"/>
            <a:ext cx="5511800" cy="4068764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  <a:lvl2pPr marL="519113" indent="-236538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800">
                <a:solidFill>
                  <a:schemeClr val="accent3">
                    <a:lumMod val="75000"/>
                  </a:schemeClr>
                </a:solidFill>
              </a:defRPr>
            </a:lvl2pPr>
            <a:lvl3pPr marL="746125" indent="-169863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600">
                <a:solidFill>
                  <a:schemeClr val="accent3">
                    <a:lumMod val="75000"/>
                  </a:schemeClr>
                </a:solidFill>
              </a:defRPr>
            </a:lvl3pPr>
            <a:lvl4pPr marL="971550" indent="-169863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4pPr>
            <a:lvl5pPr marL="1196975" indent="-169863" algn="l">
              <a:spcAft>
                <a:spcPts val="6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195483" y="1965325"/>
            <a:ext cx="5511800" cy="4068764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  <a:lvl2pPr marL="519113" indent="-236538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800">
                <a:solidFill>
                  <a:schemeClr val="accent3">
                    <a:lumMod val="75000"/>
                  </a:schemeClr>
                </a:solidFill>
              </a:defRPr>
            </a:lvl2pPr>
            <a:lvl3pPr marL="746125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600">
                <a:solidFill>
                  <a:schemeClr val="accent3">
                    <a:lumMod val="75000"/>
                  </a:schemeClr>
                </a:solidFill>
              </a:defRPr>
            </a:lvl3pPr>
            <a:lvl4pPr marL="971550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4pPr>
            <a:lvl5pPr marL="1196975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 sz="1400">
                <a:solidFill>
                  <a:schemeClr val="accent3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1016001" y="6470892"/>
            <a:ext cx="8287657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Confidential: For Coverity and Partner use only. Copyright Coverity, Inc., 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406401" y="6470893"/>
            <a:ext cx="508000" cy="274320"/>
          </a:xfrm>
          <a:prstGeom prst="rect">
            <a:avLst/>
          </a:prstGeom>
        </p:spPr>
        <p:txBody>
          <a:bodyPr/>
          <a:lstStyle/>
          <a:p>
            <a:fld id="{F16A5026-64AA-407E-8688-275C3094669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sz="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35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Line 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84718" y="1646239"/>
            <a:ext cx="11226799" cy="23653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FontTx/>
              <a:buNone/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5000" y="2217738"/>
            <a:ext cx="10922000" cy="3952875"/>
          </a:xfrm>
          <a:prstGeom prst="rect">
            <a:avLst/>
          </a:prstGeom>
        </p:spPr>
        <p:txBody>
          <a:bodyPr/>
          <a:lstStyle>
            <a:lvl1pPr marL="225425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1pPr>
            <a:lvl2pPr marL="520700" indent="-23971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 marL="746125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3pPr>
            <a:lvl4pPr marL="1027113" indent="-225425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4pPr>
            <a:lvl5pPr marL="1252538" indent="-169863" algn="l">
              <a:spcAft>
                <a:spcPts val="800"/>
              </a:spcAft>
              <a:buClrTx/>
              <a:buSzPct val="110000"/>
              <a:buFont typeface="Arial" pitchFamily="34" charset="0"/>
              <a:buChar char="•"/>
              <a:defRPr>
                <a:solidFill>
                  <a:schemeClr val="accent3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2600" y="320672"/>
            <a:ext cx="11211984" cy="10058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1016001" y="6470892"/>
            <a:ext cx="8287657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BFBFBF"/>
                </a:solidFill>
              </a:rPr>
              <a:t>Confidential: For Coverity and Partner use only. Copyright Coverity, Inc., 2011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406401" y="6470893"/>
            <a:ext cx="508000" cy="274320"/>
          </a:xfrm>
          <a:prstGeom prst="rect">
            <a:avLst/>
          </a:prstGeom>
        </p:spPr>
        <p:txBody>
          <a:bodyPr/>
          <a:lstStyle/>
          <a:p>
            <a:fld id="{F16A5026-64AA-407E-8688-275C3094669A}" type="slidenum">
              <a:rPr lang="en-US" smtClean="0">
                <a:solidFill>
                  <a:srgbClr val="5F5F5F"/>
                </a:solidFill>
              </a:rPr>
              <a:pPr/>
              <a:t>‹#›</a:t>
            </a:fld>
            <a:endParaRPr lang="en-US" sz="4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8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9186" y="1"/>
            <a:ext cx="1147363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76767" y="1444625"/>
            <a:ext cx="11487151" cy="480853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06401" y="6470893"/>
            <a:ext cx="508000" cy="2743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987FF-5DD0-4142-8B50-70A2327F40A3}" type="slidenum">
              <a:rPr lang="en-US" smtClean="0">
                <a:solidFill>
                  <a:srgbClr val="5F5F5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51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108495"/>
            <a:ext cx="10962523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861720"/>
            <a:ext cx="48768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094851"/>
            <a:ext cx="10963923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95641"/>
            <a:ext cx="109728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976"/>
            <a:ext cx="12192000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74"/>
            <a:ext cx="1158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4463"/>
            <a:ext cx="10972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0414" y="6472689"/>
            <a:ext cx="3724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Алексей Плетнёв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Базис-Центр /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zix@bazissoft.ru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324969" y="6472689"/>
            <a:ext cx="63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05833" y="6472689"/>
            <a:ext cx="4140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Система статического анализа кода: проблема выбора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26697" y="6472689"/>
            <a:ext cx="916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Страница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20414" y="6351373"/>
            <a:ext cx="11484408" cy="16476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4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108495"/>
            <a:ext cx="10962523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861720"/>
            <a:ext cx="48768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094851"/>
            <a:ext cx="10963923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95641"/>
            <a:ext cx="109728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58" y="485435"/>
            <a:ext cx="1653211" cy="529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976"/>
            <a:ext cx="12192000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273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094851"/>
            <a:ext cx="10963923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95641"/>
            <a:ext cx="109728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58" y="485435"/>
            <a:ext cx="1653211" cy="529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976"/>
            <a:ext cx="12192000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4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685800"/>
            <a:ext cx="10972800" cy="1177506"/>
          </a:xfrm>
          <a:effectLst/>
        </p:spPr>
        <p:txBody>
          <a:bodyPr anchor="b">
            <a:noAutofit/>
          </a:bodyPr>
          <a:lstStyle>
            <a:lvl1pPr algn="ctr">
              <a:defRPr sz="4800" spc="-2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68400" y="1880558"/>
            <a:ext cx="9855200" cy="1891342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a Subtitle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458279" y="2637186"/>
            <a:ext cx="7275443" cy="731520"/>
          </a:xfrm>
        </p:spPr>
        <p:txBody>
          <a:bodyPr anchor="b"/>
          <a:lstStyle>
            <a:lvl1pPr marL="0" indent="0" algn="ctr">
              <a:buNone/>
              <a:defRPr sz="2000" baseline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0" y="3372929"/>
            <a:ext cx="4876800" cy="396815"/>
          </a:xfrm>
        </p:spPr>
        <p:txBody>
          <a:bodyPr anchor="b"/>
          <a:lstStyle>
            <a:lvl1pPr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133354"/>
            <a:ext cx="12192000" cy="724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 descr="coverity-synopsys-logo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894769"/>
            <a:ext cx="4876800" cy="7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4463"/>
            <a:ext cx="10972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312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1215389"/>
            <a:ext cx="12192357" cy="1295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95400"/>
            <a:ext cx="115824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Agenda Slide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88610"/>
            <a:ext cx="10058400" cy="3559791"/>
          </a:xfrm>
        </p:spPr>
        <p:txBody>
          <a:bodyPr/>
          <a:lstStyle>
            <a:lvl1pPr>
              <a:spcBef>
                <a:spcPts val="1867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780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1760"/>
            <a:ext cx="12192005" cy="2540001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010333"/>
            <a:ext cx="10384465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3430818"/>
            <a:ext cx="10384465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470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9473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78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4891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0242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1411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09600" y="1414730"/>
            <a:ext cx="5376672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7600" y="1414730"/>
            <a:ext cx="5376672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3965268"/>
            <a:ext cx="5376672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3965268"/>
            <a:ext cx="5376672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665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12192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332"/>
            <a:ext cx="1158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609600" y="1414463"/>
            <a:ext cx="109728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537828"/>
            <a:ext cx="10972800" cy="160020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9200" y="3216492"/>
            <a:ext cx="9753600" cy="1752600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a Subtitle</a:t>
            </a:r>
            <a:endParaRPr lang="en-US" dirty="0"/>
          </a:p>
        </p:txBody>
      </p:sp>
      <p:sp useBgFill="1">
        <p:nvSpPr>
          <p:cNvPr id="11" name="Rectangle 10"/>
          <p:cNvSpPr/>
          <p:nvPr/>
        </p:nvSpPr>
        <p:spPr>
          <a:xfrm>
            <a:off x="0" y="6203647"/>
            <a:ext cx="12192000" cy="65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overity-neutra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90" y="419846"/>
            <a:ext cx="2254367" cy="3481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4"/>
            <a:ext cx="12192000" cy="914400"/>
          </a:xfrm>
          <a:prstGeom prst="rect">
            <a:avLst/>
          </a:prstGeom>
          <a:solidFill>
            <a:srgbClr val="4C0F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 descr="coverity-synopsys-logo-revers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7" y="291349"/>
            <a:ext cx="296777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5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64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12192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14462"/>
            <a:ext cx="10961299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854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7523" y="0"/>
            <a:ext cx="8994476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0939" y="57150"/>
            <a:ext cx="86610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22054" y="370937"/>
            <a:ext cx="2587924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3519578" y="1414463"/>
            <a:ext cx="8367623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30939" y="838200"/>
            <a:ext cx="866106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337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34400" y="0"/>
            <a:ext cx="36576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5776"/>
            <a:ext cx="7620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09600" y="1414463"/>
            <a:ext cx="7620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8737600" y="228600"/>
            <a:ext cx="32512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838200"/>
            <a:ext cx="7625751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932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14528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49234" y="65776"/>
            <a:ext cx="7742767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449233" y="1414463"/>
            <a:ext cx="743712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74320" y="228600"/>
            <a:ext cx="3596640" cy="6019800"/>
          </a:xfrm>
        </p:spPr>
        <p:txBody>
          <a:bodyPr/>
          <a:lstStyle>
            <a:lvl1pPr marL="233363" indent="-233363">
              <a:buFont typeface="Arial" pitchFamily="34" charset="0"/>
              <a:buChar char="•"/>
              <a:defRPr sz="2000"/>
            </a:lvl1pPr>
            <a:lvl2pPr marL="457200" indent="-227013">
              <a:buFont typeface="Arial" pitchFamily="34" charset="0"/>
              <a:buChar char="–"/>
              <a:defRPr sz="1800" baseline="0"/>
            </a:lvl2pPr>
            <a:lvl3pPr marL="690563" indent="-236538">
              <a:buFont typeface="Arial" pitchFamily="34" charset="0"/>
              <a:buChar char="–"/>
              <a:tabLst>
                <a:tab pos="690563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449234" y="838200"/>
            <a:ext cx="7742767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Synopsys / Rainbow Security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7800" y="6510554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045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360968" y="2558734"/>
            <a:ext cx="9505507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58" y="485435"/>
            <a:ext cx="1653211" cy="529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976"/>
            <a:ext cx="12192000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91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63" y="6164825"/>
            <a:ext cx="12103509" cy="656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51" y="2843832"/>
            <a:ext cx="3657298" cy="11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4463"/>
            <a:ext cx="10972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17059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>
          <a:xfrm>
            <a:off x="0" y="1295400"/>
            <a:ext cx="12192000" cy="1143000"/>
          </a:xfrm>
          <a:prstGeom prst="rect">
            <a:avLst/>
          </a:prstGeom>
          <a:solidFill>
            <a:srgbClr val="4C0F69"/>
          </a:solidFill>
        </p:spPr>
        <p:txBody>
          <a:bodyPr vert="horz" lIns="274320" tIns="45720" rIns="274320" bIns="45720" rtlCol="0" anchor="ctr">
            <a:normAutofit/>
          </a:bodyPr>
          <a:lstStyle>
            <a:lvl1pPr marL="173038" indent="0">
              <a:defRPr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173038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1D27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95400"/>
            <a:ext cx="115824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88610"/>
            <a:ext cx="100584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agenda topics --- no bullets here</a:t>
            </a:r>
          </a:p>
        </p:txBody>
      </p:sp>
    </p:spTree>
    <p:extLst>
      <p:ext uri="{BB962C8B-B14F-4D97-AF65-F5344CB8AC3E}">
        <p14:creationId xmlns:p14="http://schemas.microsoft.com/office/powerpoint/2010/main" val="132153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 userDrawn="1"/>
        </p:nvSpPr>
        <p:spPr>
          <a:xfrm>
            <a:off x="0" y="1392518"/>
            <a:ext cx="12192000" cy="4090894"/>
          </a:xfrm>
          <a:prstGeom prst="rect">
            <a:avLst/>
          </a:prstGeom>
          <a:solidFill>
            <a:srgbClr val="4C0F69"/>
          </a:solidFill>
        </p:spPr>
        <p:txBody>
          <a:bodyPr vert="horz" lIns="274320" tIns="45720" rIns="274320" bIns="45720" rtlCol="0" anchor="ctr">
            <a:normAutofit/>
          </a:bodyPr>
          <a:lstStyle>
            <a:lvl1pPr marL="173038" indent="0">
              <a:defRPr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173038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1D27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86229"/>
            <a:ext cx="10972800" cy="1362075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Add a Title – Transition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2906713"/>
            <a:ext cx="10972800" cy="1500187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  <a:effectLst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83148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352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4463"/>
            <a:ext cx="53848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838200"/>
            <a:ext cx="11582400" cy="457200"/>
          </a:xfr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 smtClean="0"/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41431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4463"/>
            <a:ext cx="109728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5"/>
            <a:endParaRPr lang="en-US" dirty="0" smtClean="0"/>
          </a:p>
          <a:p>
            <a:pPr lvl="5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06422" y="6427965"/>
            <a:ext cx="1754677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©2015 Synopsys, Inc.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242580" y="6427965"/>
            <a:ext cx="115404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Page </a:t>
            </a: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5336562" y="6407179"/>
            <a:ext cx="151887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www.coverity.com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7647" y="6260353"/>
            <a:ext cx="11006667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verity-synopsys-logo-black.png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657" y="6425126"/>
            <a:ext cx="23572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5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400" b="1" kern="1200" spc="-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513" indent="-290513" algn="l" defTabSz="914400" rtl="0" eaLnBrk="1" latinLnBrk="0" hangingPunct="1">
        <a:spcBef>
          <a:spcPts val="600"/>
        </a:spcBef>
        <a:buFont typeface="Arial" pitchFamily="34" charset="0"/>
        <a:buChar char="•"/>
        <a:defRPr sz="2400" b="0" kern="1200" spc="-5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79400" algn="l" defTabSz="91440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90513" algn="l" defTabSz="568325" rtl="0" eaLnBrk="1" latinLnBrk="0" hangingPunct="1">
        <a:spcBef>
          <a:spcPts val="600"/>
        </a:spcBef>
        <a:buFont typeface="Arial" pitchFamily="34" charset="0"/>
        <a:buChar char="–"/>
        <a:tabLst>
          <a:tab pos="8032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9350" indent="-2921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154113" indent="-295275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113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4463"/>
            <a:ext cx="109728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812" y="6516189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106174" y="6449044"/>
            <a:ext cx="3979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7671" y="6516189"/>
            <a:ext cx="853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347F-76BC-4690-80B5-B24BA0EA7B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3" y="6542971"/>
            <a:ext cx="881902" cy="217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18" y="2240983"/>
            <a:ext cx="5269482" cy="16862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976"/>
            <a:ext cx="12192000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spcBef>
          <a:spcPts val="6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76213" algn="l" defTabSz="568325" rtl="0" eaLnBrk="1" latinLnBrk="0" hangingPunct="1">
        <a:spcBef>
          <a:spcPts val="600"/>
        </a:spcBef>
        <a:buFont typeface="Arial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113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jpe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5.png"/><Relationship Id="rId5" Type="http://schemas.openxmlformats.org/officeDocument/2006/relationships/image" Target="../media/image38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amate.nist.gov/" TargetMode="Externa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5.png"/><Relationship Id="rId5" Type="http://schemas.openxmlformats.org/officeDocument/2006/relationships/image" Target="../media/image38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bit.ly/sast-checklist" TargetMode="Externa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4873266"/>
            <a:ext cx="10962523" cy="731520"/>
          </a:xfrm>
        </p:spPr>
        <p:txBody>
          <a:bodyPr/>
          <a:lstStyle/>
          <a:p>
            <a:r>
              <a:rPr lang="ru-RU" dirty="0" smtClean="0"/>
              <a:t>Алексей Плетнёв</a:t>
            </a:r>
          </a:p>
          <a:p>
            <a:r>
              <a:rPr lang="ru-RU" dirty="0" smtClean="0"/>
              <a:t>Базис-Центр</a:t>
            </a:r>
          </a:p>
          <a:p>
            <a:r>
              <a:rPr lang="en-US" dirty="0" smtClean="0"/>
              <a:t>zix@bazissoft.ru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Система статического анализа кода:</a:t>
            </a:r>
            <a:br>
              <a:rPr lang="ru-RU" dirty="0" smtClean="0"/>
            </a:br>
            <a:r>
              <a:rPr lang="ru-RU" dirty="0" smtClean="0"/>
              <a:t>проблема выбора</a:t>
            </a:r>
            <a:endParaRPr lang="en-US" dirty="0"/>
          </a:p>
        </p:txBody>
      </p:sp>
      <p:pic>
        <p:nvPicPr>
          <p:cNvPr id="1028" name="Picture 4" descr="DotN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11" y="485346"/>
            <a:ext cx="241935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6114"/>
            <a:ext cx="3291375" cy="63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8206" y="162578"/>
            <a:ext cx="1151118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static </a:t>
            </a:r>
            <a:r>
              <a:rPr lang="en-US" dirty="0" err="1">
                <a:latin typeface="Consolas" panose="020B0609020204030204" pitchFamily="49" charset="0"/>
              </a:rPr>
              <a:t>OSStatus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SSLVerifySignedServerKeyExchange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SSLContext</a:t>
            </a:r>
            <a:r>
              <a:rPr lang="en-US" dirty="0">
                <a:latin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</a:rPr>
              <a:t>ctx</a:t>
            </a:r>
            <a:r>
              <a:rPr lang="en-US" dirty="0">
                <a:latin typeface="Consolas" panose="020B0609020204030204" pitchFamily="49" charset="0"/>
              </a:rPr>
              <a:t>, bool </a:t>
            </a:r>
            <a:r>
              <a:rPr lang="en-US" dirty="0" err="1">
                <a:latin typeface="Consolas" panose="020B0609020204030204" pitchFamily="49" charset="0"/>
              </a:rPr>
              <a:t>isRsa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SSLBuffer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signedParams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     uint8_t *signature, UInt16 </a:t>
            </a:r>
            <a:r>
              <a:rPr lang="en-US" dirty="0" err="1">
                <a:latin typeface="Consolas" panose="020B0609020204030204" pitchFamily="49" charset="0"/>
              </a:rPr>
              <a:t>signatureLen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r>
              <a:rPr lang="en-US" dirty="0">
                <a:latin typeface="Consolas" panose="020B0609020204030204" pitchFamily="49" charset="0"/>
              </a:rPr>
              <a:t>    if ((err = </a:t>
            </a:r>
            <a:r>
              <a:rPr lang="en-US" dirty="0" err="1">
                <a:latin typeface="Consolas" panose="020B0609020204030204" pitchFamily="49" charset="0"/>
              </a:rPr>
              <a:t>ReadyHash</a:t>
            </a:r>
            <a:r>
              <a:rPr lang="en-US" dirty="0">
                <a:latin typeface="Consolas" panose="020B0609020204030204" pitchFamily="49" charset="0"/>
              </a:rPr>
              <a:t>(&amp;SSLHashSHA1, &amp;</a:t>
            </a:r>
            <a:r>
              <a:rPr lang="en-US" dirty="0" err="1">
                <a:latin typeface="Consolas" panose="020B0609020204030204" pitchFamily="49" charset="0"/>
              </a:rPr>
              <a:t>hashCtx</a:t>
            </a:r>
            <a:r>
              <a:rPr lang="en-US" dirty="0">
                <a:latin typeface="Consolas" panose="020B0609020204030204" pitchFamily="49" charset="0"/>
              </a:rPr>
              <a:t>)) != 0)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fail;</a:t>
            </a:r>
          </a:p>
          <a:p>
            <a:r>
              <a:rPr lang="en-US" dirty="0">
                <a:latin typeface="Consolas" panose="020B0609020204030204" pitchFamily="49" charset="0"/>
              </a:rPr>
              <a:t>    if ((err = SSLHashSHA1.update(&amp;</a:t>
            </a:r>
            <a:r>
              <a:rPr lang="en-US" dirty="0" err="1">
                <a:latin typeface="Consolas" panose="020B0609020204030204" pitchFamily="49" charset="0"/>
              </a:rPr>
              <a:t>hashCtx</a:t>
            </a:r>
            <a:r>
              <a:rPr lang="en-US" dirty="0">
                <a:latin typeface="Consolas" panose="020B0609020204030204" pitchFamily="49" charset="0"/>
              </a:rPr>
              <a:t>, &amp;</a:t>
            </a:r>
            <a:r>
              <a:rPr lang="en-US" dirty="0" err="1">
                <a:latin typeface="Consolas" panose="020B0609020204030204" pitchFamily="49" charset="0"/>
              </a:rPr>
              <a:t>clientRandom</a:t>
            </a:r>
            <a:r>
              <a:rPr lang="en-US" dirty="0">
                <a:latin typeface="Consolas" panose="020B0609020204030204" pitchFamily="49" charset="0"/>
              </a:rPr>
              <a:t>)) != 0)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fail;</a:t>
            </a:r>
          </a:p>
          <a:p>
            <a:r>
              <a:rPr lang="en-US" dirty="0">
                <a:latin typeface="Consolas" panose="020B0609020204030204" pitchFamily="49" charset="0"/>
              </a:rPr>
              <a:t>    if ((err = SSLHashSHA1.update(&amp;</a:t>
            </a:r>
            <a:r>
              <a:rPr lang="en-US" dirty="0" err="1">
                <a:latin typeface="Consolas" panose="020B0609020204030204" pitchFamily="49" charset="0"/>
              </a:rPr>
              <a:t>hashCtx</a:t>
            </a:r>
            <a:r>
              <a:rPr lang="en-US" dirty="0">
                <a:latin typeface="Consolas" panose="020B0609020204030204" pitchFamily="49" charset="0"/>
              </a:rPr>
              <a:t>, &amp;</a:t>
            </a:r>
            <a:r>
              <a:rPr lang="en-US" dirty="0" err="1">
                <a:latin typeface="Consolas" panose="020B0609020204030204" pitchFamily="49" charset="0"/>
              </a:rPr>
              <a:t>serverRandom</a:t>
            </a:r>
            <a:r>
              <a:rPr lang="en-US" dirty="0">
                <a:latin typeface="Consolas" panose="020B0609020204030204" pitchFamily="49" charset="0"/>
              </a:rPr>
              <a:t>)) != 0)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fail;</a:t>
            </a:r>
          </a:p>
          <a:p>
            <a:r>
              <a:rPr lang="en-US" dirty="0">
                <a:latin typeface="Consolas" panose="020B0609020204030204" pitchFamily="49" charset="0"/>
              </a:rPr>
              <a:t>    if ((err = SSLHashSHA1.update(&amp;</a:t>
            </a:r>
            <a:r>
              <a:rPr lang="en-US" dirty="0" err="1">
                <a:latin typeface="Consolas" panose="020B0609020204030204" pitchFamily="49" charset="0"/>
              </a:rPr>
              <a:t>hashCtx</a:t>
            </a:r>
            <a:r>
              <a:rPr lang="en-US" dirty="0">
                <a:latin typeface="Consolas" panose="020B0609020204030204" pitchFamily="49" charset="0"/>
              </a:rPr>
              <a:t>, &amp;</a:t>
            </a:r>
            <a:r>
              <a:rPr lang="en-US" dirty="0" err="1">
                <a:latin typeface="Consolas" panose="020B0609020204030204" pitchFamily="49" charset="0"/>
              </a:rPr>
              <a:t>signedParams</a:t>
            </a:r>
            <a:r>
              <a:rPr lang="en-US" dirty="0">
                <a:latin typeface="Consolas" panose="020B0609020204030204" pitchFamily="49" charset="0"/>
              </a:rPr>
              <a:t>)) != 0)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fail;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fail;</a:t>
            </a:r>
          </a:p>
          <a:p>
            <a:r>
              <a:rPr lang="en-US" dirty="0">
                <a:latin typeface="Consolas" panose="020B0609020204030204" pitchFamily="49" charset="0"/>
              </a:rPr>
              <a:t>    if ((err = SSLHashSHA1.final(&amp;</a:t>
            </a:r>
            <a:r>
              <a:rPr lang="en-US" dirty="0" err="1">
                <a:latin typeface="Consolas" panose="020B0609020204030204" pitchFamily="49" charset="0"/>
              </a:rPr>
              <a:t>hashCtx</a:t>
            </a:r>
            <a:r>
              <a:rPr lang="en-US" dirty="0">
                <a:latin typeface="Consolas" panose="020B0609020204030204" pitchFamily="49" charset="0"/>
              </a:rPr>
              <a:t>, &amp;</a:t>
            </a:r>
            <a:r>
              <a:rPr lang="en-US" dirty="0" err="1">
                <a:latin typeface="Consolas" panose="020B0609020204030204" pitchFamily="49" charset="0"/>
              </a:rPr>
              <a:t>hashOut</a:t>
            </a:r>
            <a:r>
              <a:rPr lang="en-US" dirty="0">
                <a:latin typeface="Consolas" panose="020B0609020204030204" pitchFamily="49" charset="0"/>
              </a:rPr>
              <a:t>)) != 0)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fail;</a:t>
            </a:r>
          </a:p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r>
              <a:rPr lang="en-US" dirty="0">
                <a:latin typeface="Consolas" panose="020B0609020204030204" pitchFamily="49" charset="0"/>
              </a:rPr>
              <a:t>fail: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SSLFreeBuffer</a:t>
            </a:r>
            <a:r>
              <a:rPr lang="en-US" dirty="0">
                <a:latin typeface="Consolas" panose="020B0609020204030204" pitchFamily="49" charset="0"/>
              </a:rPr>
              <a:t>(&amp;</a:t>
            </a:r>
            <a:r>
              <a:rPr lang="en-US" dirty="0" err="1">
                <a:latin typeface="Consolas" panose="020B0609020204030204" pitchFamily="49" charset="0"/>
              </a:rPr>
              <a:t>signedHashes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SSLFreeBuffer</a:t>
            </a:r>
            <a:r>
              <a:rPr lang="en-US" dirty="0">
                <a:latin typeface="Consolas" panose="020B0609020204030204" pitchFamily="49" charset="0"/>
              </a:rPr>
              <a:t>(&amp;</a:t>
            </a:r>
            <a:r>
              <a:rPr lang="en-US" dirty="0" err="1">
                <a:latin typeface="Consolas" panose="020B0609020204030204" pitchFamily="49" charset="0"/>
              </a:rPr>
              <a:t>hashCtx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    return err;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Скругленный прямоугольник 4"/>
          <p:cNvSpPr/>
          <p:nvPr/>
        </p:nvSpPr>
        <p:spPr>
          <a:xfrm>
            <a:off x="1632882" y="3746664"/>
            <a:ext cx="1358147" cy="346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http://brauzergid.ru/wp-content/uploads/2016/12/inkognito-v-yandeks-i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08" y="3672221"/>
            <a:ext cx="2566469" cy="256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87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6007" y="996076"/>
            <a:ext cx="116710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3F4EDE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sz="2000" dirty="0">
                <a:solidFill>
                  <a:srgbClr val="3F4EDE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++)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ast_translator_free_path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2000" b="1" dirty="0" smtClean="0">
                <a:solidFill>
                  <a:srgbClr val="DD4422"/>
                </a:solidFill>
                <a:latin typeface="Consolas" panose="020B0609020204030204" pitchFamily="49" charset="0"/>
              </a:rPr>
              <a:t> </a:t>
            </a:r>
            <a:endParaRPr lang="en-US" sz="2000" dirty="0" smtClean="0">
              <a:solidFill>
                <a:srgbClr val="DD4422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ao2_cleanup(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].format);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ast_translator_free_path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ao2_cleanup(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].format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72095" y="3491345"/>
            <a:ext cx="10690167" cy="6317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255222" y="1970117"/>
            <a:ext cx="9567949" cy="31588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007" y="996076"/>
            <a:ext cx="1167106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3F4EDE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sz="2000" dirty="0">
                <a:solidFill>
                  <a:srgbClr val="3F4EDE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++)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ast_translator_free_path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rgbClr val="DD4422"/>
                </a:solidFill>
                <a:latin typeface="Consolas" panose="020B0609020204030204" pitchFamily="49" charset="0"/>
              </a:rPr>
              <a:t>       original:</a:t>
            </a:r>
            <a:r>
              <a:rPr lang="en-US" sz="2000" dirty="0" smtClean="0">
                <a:solidFill>
                  <a:srgbClr val="DD4422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 smtClean="0">
                <a:solidFill>
                  <a:srgbClr val="DD4422"/>
                </a:solidFill>
                <a:latin typeface="Consolas" panose="020B0609020204030204" pitchFamily="49" charset="0"/>
              </a:rPr>
              <a:t> looks like the original copy.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ao2_cleanup(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].format);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ast_translator_free_path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trans_pvt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rgbClr val="DD4422"/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 smtClean="0">
                <a:solidFill>
                  <a:srgbClr val="DD4422"/>
                </a:solidFill>
                <a:latin typeface="Consolas" panose="020B0609020204030204" pitchFamily="49" charset="0"/>
              </a:rPr>
              <a:t>copy_paste_error</a:t>
            </a:r>
            <a:r>
              <a:rPr lang="en-US" sz="2000" b="1" dirty="0">
                <a:solidFill>
                  <a:srgbClr val="DD4422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D4422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DD4422"/>
                </a:solidFill>
                <a:latin typeface="Consolas" panose="020B0609020204030204" pitchFamily="49" charset="0"/>
              </a:rPr>
              <a:t> in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DD4422"/>
                </a:solidFill>
                <a:latin typeface="Consolas" panose="020B0609020204030204" pitchFamily="49" charset="0"/>
              </a:rPr>
              <a:t> looks like a </a:t>
            </a:r>
            <a:endParaRPr lang="en-US" sz="2000" dirty="0" smtClean="0">
              <a:solidFill>
                <a:srgbClr val="DD442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D442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DD4422"/>
                </a:solidFill>
                <a:latin typeface="Consolas" panose="020B0609020204030204" pitchFamily="49" charset="0"/>
              </a:rPr>
              <a:t>      copy-paste error.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Should it say 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out_translate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instead?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ao2_cleanup(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audiohook_list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in_translate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].format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9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29871"/>
            <a:ext cx="7502354" cy="5930107"/>
          </a:xfrm>
          <a:prstGeom prst="rect">
            <a:avLst/>
          </a:prstGeom>
        </p:spPr>
      </p:pic>
      <p:sp>
        <p:nvSpPr>
          <p:cNvPr id="5" name="Овал 76"/>
          <p:cNvSpPr/>
          <p:nvPr/>
        </p:nvSpPr>
        <p:spPr>
          <a:xfrm>
            <a:off x="3558562" y="4696691"/>
            <a:ext cx="7918545" cy="1604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Line Callout 2 31"/>
          <p:cNvSpPr/>
          <p:nvPr/>
        </p:nvSpPr>
        <p:spPr>
          <a:xfrm>
            <a:off x="432263" y="5708759"/>
            <a:ext cx="2202871" cy="442659"/>
          </a:xfrm>
          <a:prstGeom prst="borderCallout2">
            <a:avLst>
              <a:gd name="adj1" fmla="val 52553"/>
              <a:gd name="adj2" fmla="val 100585"/>
              <a:gd name="adj3" fmla="val 9360"/>
              <a:gd name="adj4" fmla="val 110798"/>
              <a:gd name="adj5" fmla="val -32874"/>
              <a:gd name="adj6" fmla="val 14186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Всё из-за багов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32757" y="520570"/>
            <a:ext cx="3591098" cy="1812174"/>
          </a:xfrm>
          <a:prstGeom prst="wedgeEllipseCallout">
            <a:avLst>
              <a:gd name="adj1" fmla="val 171045"/>
              <a:gd name="adj2" fmla="val 7404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Будь проклят</a:t>
            </a:r>
          </a:p>
          <a:p>
            <a:pPr algn="ctr"/>
            <a:r>
              <a:rPr lang="ru-RU" sz="2000" dirty="0" smtClean="0"/>
              <a:t>тот день, когда я</a:t>
            </a:r>
            <a:r>
              <a:rPr lang="en-US" sz="2000" dirty="0" smtClean="0"/>
              <a:t> </a:t>
            </a:r>
            <a:r>
              <a:rPr lang="ru-RU" sz="2000" dirty="0" smtClean="0"/>
              <a:t>нажал </a:t>
            </a:r>
            <a:r>
              <a:rPr lang="en-US" sz="2000" dirty="0" err="1" smtClean="0"/>
              <a:t>Ctrl+C</a:t>
            </a:r>
            <a:r>
              <a:rPr lang="en-US" sz="2000" dirty="0" smtClean="0"/>
              <a:t>/</a:t>
            </a:r>
            <a:r>
              <a:rPr lang="en-US" sz="2000" dirty="0" err="1" smtClean="0"/>
              <a:t>Ctrl+V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770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727413"/>
            <a:ext cx="10095721" cy="3671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956" y="300151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«Падения»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99097" y="3001513"/>
            <a:ext cx="14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Уязвимости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9494" y="3001513"/>
            <a:ext cx="3160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Ошибки при использовании</a:t>
            </a:r>
          </a:p>
          <a:p>
            <a:pPr algn="ctr"/>
            <a:r>
              <a:rPr lang="ru-RU" dirty="0" err="1" smtClean="0"/>
              <a:t>многопоточности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21748" y="3001513"/>
            <a:ext cx="249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Повреждения памяти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5750" y="5443140"/>
            <a:ext cx="2870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Неинициализированные </a:t>
            </a:r>
          </a:p>
          <a:p>
            <a:pPr algn="ctr"/>
            <a:r>
              <a:rPr lang="ru-RU" dirty="0" smtClean="0"/>
              <a:t>переменные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01491" y="5444872"/>
            <a:ext cx="2097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Необработанные </a:t>
            </a:r>
          </a:p>
          <a:p>
            <a:pPr algn="ctr"/>
            <a:r>
              <a:rPr lang="ru-RU" dirty="0" smtClean="0"/>
              <a:t>исключения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84328" y="5437783"/>
            <a:ext cx="17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Утечки памяти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r>
              <a:rPr lang="ru-RU" altLang="ja-JP" dirty="0" smtClean="0">
                <a:cs typeface="Times New Roman" pitchFamily="18" charset="0"/>
              </a:rPr>
              <a:t>«Меня трудно найти и легко потерять» </a:t>
            </a:r>
            <a:endParaRPr lang="ja-JP" altLang="en-US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9858" y="2377632"/>
            <a:ext cx="8626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Как устроен статический анализатор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434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7" y="1075500"/>
            <a:ext cx="1609725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335" y="429169"/>
            <a:ext cx="136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Исходный</a:t>
            </a:r>
          </a:p>
          <a:p>
            <a:pPr algn="ctr"/>
            <a:r>
              <a:rPr lang="ru-RU" dirty="0" smtClean="0"/>
              <a:t>код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66" y="1046925"/>
            <a:ext cx="2314575" cy="1504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8455" y="429168"/>
            <a:ext cx="1468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Извлечение</a:t>
            </a:r>
          </a:p>
          <a:p>
            <a:pPr algn="ctr"/>
            <a:r>
              <a:rPr lang="ru-RU" dirty="0" smtClean="0"/>
              <a:t>модели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241" y="1075499"/>
            <a:ext cx="2266950" cy="1381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0695" y="429169"/>
            <a:ext cx="203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Промежуточное</a:t>
            </a:r>
          </a:p>
          <a:p>
            <a:pPr algn="ctr"/>
            <a:r>
              <a:rPr lang="ru-RU" dirty="0" smtClean="0"/>
              <a:t>представление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2" y="2485198"/>
            <a:ext cx="11144250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625" y="1085024"/>
            <a:ext cx="2266950" cy="1457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90888" y="429169"/>
            <a:ext cx="124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Процесс</a:t>
            </a:r>
          </a:p>
          <a:p>
            <a:pPr algn="ctr"/>
            <a:r>
              <a:rPr lang="ru-RU" dirty="0" smtClean="0"/>
              <a:t>анализа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009" y="1085024"/>
            <a:ext cx="2324100" cy="1409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59783" y="429169"/>
            <a:ext cx="1603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Просмотр </a:t>
            </a:r>
          </a:p>
          <a:p>
            <a:pPr algn="ctr"/>
            <a:r>
              <a:rPr lang="ru-RU" dirty="0" smtClean="0"/>
              <a:t>результатов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9206" y="2377632"/>
            <a:ext cx="5767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Что должен уметь</a:t>
            </a:r>
          </a:p>
          <a:p>
            <a:pPr algn="ctr"/>
            <a:r>
              <a:rPr lang="ru-RU" sz="3600" b="1" dirty="0" smtClean="0"/>
              <a:t>статический анализатор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075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всех веток кода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5756" y="1211574"/>
            <a:ext cx="42757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j, k;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j;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k;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% 2 == 0) {</a:t>
            </a: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"%d\n"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"%d\n"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, i / (j %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j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Straight Arrow Connector 83"/>
          <p:cNvCxnSpPr/>
          <p:nvPr/>
        </p:nvCxnSpPr>
        <p:spPr>
          <a:xfrm rot="5400000">
            <a:off x="2650840" y="5180023"/>
            <a:ext cx="457200" cy="317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pPr eaLnBrk="1" hangingPunct="1"/>
            <a:r>
              <a:rPr lang="ru-RU" altLang="ja-JP" dirty="0" smtClean="0">
                <a:cs typeface="Times New Roman" pitchFamily="18" charset="0"/>
              </a:rPr>
              <a:t>Анализ всех веток кода</a:t>
            </a:r>
            <a:endParaRPr lang="ja-JP" altLang="en-US" dirty="0" smtClean="0">
              <a:cs typeface="Times New Roman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455026" y="1524010"/>
            <a:ext cx="8382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dirty="0" smtClean="0">
                <a:solidFill>
                  <a:srgbClr val="4BACC6">
                    <a:lumMod val="50000"/>
                  </a:srgbClr>
                </a:solidFill>
              </a:rPr>
              <a:t>Вход</a:t>
            </a:r>
            <a:endParaRPr lang="en-US" sz="1800" dirty="0">
              <a:solidFill>
                <a:srgbClr val="4BACC6">
                  <a:lumMod val="50000"/>
                </a:srgbClr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607426" y="243841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1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997826" y="342901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2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3217026" y="342901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3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607426" y="449581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4</a:t>
            </a:r>
          </a:p>
        </p:txBody>
      </p:sp>
      <p:cxnSp>
        <p:nvCxnSpPr>
          <p:cNvPr id="84" name="Straight Arrow Connector 83"/>
          <p:cNvCxnSpPr>
            <a:stCxn id="79" idx="2"/>
            <a:endCxn id="80" idx="0"/>
          </p:cNvCxnSpPr>
          <p:nvPr/>
        </p:nvCxnSpPr>
        <p:spPr>
          <a:xfrm rot="5400000">
            <a:off x="2645527" y="2209810"/>
            <a:ext cx="457200" cy="317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0" idx="2"/>
            <a:endCxn id="81" idx="0"/>
          </p:cNvCxnSpPr>
          <p:nvPr/>
        </p:nvCxnSpPr>
        <p:spPr>
          <a:xfrm rot="5400000">
            <a:off x="2302626" y="2857510"/>
            <a:ext cx="5334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0" idx="2"/>
            <a:endCxn id="82" idx="0"/>
          </p:cNvCxnSpPr>
          <p:nvPr/>
        </p:nvCxnSpPr>
        <p:spPr>
          <a:xfrm rot="16200000" flipH="1">
            <a:off x="2912226" y="2857510"/>
            <a:ext cx="5334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1" idx="2"/>
            <a:endCxn id="83" idx="0"/>
          </p:cNvCxnSpPr>
          <p:nvPr/>
        </p:nvCxnSpPr>
        <p:spPr>
          <a:xfrm rot="16200000" flipH="1">
            <a:off x="2264526" y="3886210"/>
            <a:ext cx="6096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2"/>
            <a:endCxn id="83" idx="0"/>
          </p:cNvCxnSpPr>
          <p:nvPr/>
        </p:nvCxnSpPr>
        <p:spPr>
          <a:xfrm rot="5400000">
            <a:off x="2874126" y="3886210"/>
            <a:ext cx="6096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83" idx="3"/>
            <a:endCxn id="80" idx="3"/>
          </p:cNvCxnSpPr>
          <p:nvPr/>
        </p:nvCxnSpPr>
        <p:spPr>
          <a:xfrm flipV="1">
            <a:off x="3140826" y="2667010"/>
            <a:ext cx="1588" cy="2057400"/>
          </a:xfrm>
          <a:prstGeom prst="bentConnector3">
            <a:avLst>
              <a:gd name="adj1" fmla="val 59796618"/>
            </a:avLst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452971" y="5410210"/>
            <a:ext cx="923474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dirty="0" smtClean="0">
                <a:solidFill>
                  <a:srgbClr val="4BACC6">
                    <a:lumMod val="50000"/>
                  </a:srgbClr>
                </a:solidFill>
              </a:rPr>
              <a:t>Выход</a:t>
            </a:r>
            <a:endParaRPr lang="en-US" sz="1800" dirty="0">
              <a:solidFill>
                <a:srgbClr val="4BACC6">
                  <a:lumMod val="50000"/>
                </a:srgbClr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4393023" y="1450428"/>
            <a:ext cx="301" cy="4587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8"/>
          <p:cNvGrpSpPr>
            <a:grpSpLocks/>
          </p:cNvGrpSpPr>
          <p:nvPr/>
        </p:nvGrpSpPr>
        <p:grpSpPr bwMode="auto">
          <a:xfrm>
            <a:off x="4817226" y="1524010"/>
            <a:ext cx="1565275" cy="304800"/>
            <a:chOff x="3429000" y="1066800"/>
            <a:chExt cx="1565564" cy="304800"/>
          </a:xfrm>
        </p:grpSpPr>
        <p:sp>
          <p:nvSpPr>
            <p:cNvPr id="111" name="Rounded Rectangle 110"/>
            <p:cNvSpPr/>
            <p:nvPr/>
          </p:nvSpPr>
          <p:spPr>
            <a:xfrm>
              <a:off x="3429000" y="1066800"/>
              <a:ext cx="346139" cy="304800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12" name="Straight Arrow Connector 111"/>
            <p:cNvCxnSpPr>
              <a:stCxn id="111" idx="3"/>
              <a:endCxn id="113" idx="1"/>
            </p:cNvCxnSpPr>
            <p:nvPr/>
          </p:nvCxnSpPr>
          <p:spPr>
            <a:xfrm>
              <a:off x="3775139" y="1219200"/>
              <a:ext cx="27786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ed Rectangle 112"/>
            <p:cNvSpPr/>
            <p:nvPr/>
          </p:nvSpPr>
          <p:spPr>
            <a:xfrm>
              <a:off x="4053003" y="1066800"/>
              <a:ext cx="346139" cy="304800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14" name="Straight Arrow Connector 113"/>
            <p:cNvCxnSpPr>
              <a:endCxn id="115" idx="1"/>
            </p:cNvCxnSpPr>
            <p:nvPr/>
          </p:nvCxnSpPr>
          <p:spPr>
            <a:xfrm>
              <a:off x="4370562" y="1219200"/>
              <a:ext cx="27786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ounded Rectangle 114"/>
            <p:cNvSpPr/>
            <p:nvPr/>
          </p:nvSpPr>
          <p:spPr>
            <a:xfrm>
              <a:off x="4648425" y="1066800"/>
              <a:ext cx="346139" cy="304800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</p:grpSp>
      <p:grpSp>
        <p:nvGrpSpPr>
          <p:cNvPr id="116" name="Group 114"/>
          <p:cNvGrpSpPr>
            <a:grpSpLocks/>
          </p:cNvGrpSpPr>
          <p:nvPr/>
        </p:nvGrpSpPr>
        <p:grpSpPr bwMode="auto">
          <a:xfrm>
            <a:off x="4802940" y="2057410"/>
            <a:ext cx="5354637" cy="3505200"/>
            <a:chOff x="3414720" y="1600200"/>
            <a:chExt cx="5355207" cy="3504920"/>
          </a:xfrm>
        </p:grpSpPr>
        <p:sp>
          <p:nvSpPr>
            <p:cNvPr id="117" name="Rounded Rectangle 116"/>
            <p:cNvSpPr/>
            <p:nvPr/>
          </p:nvSpPr>
          <p:spPr>
            <a:xfrm>
              <a:off x="3429008" y="1600200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18" name="Straight Arrow Connector 117"/>
            <p:cNvCxnSpPr>
              <a:stCxn id="117" idx="3"/>
              <a:endCxn id="119" idx="1"/>
            </p:cNvCxnSpPr>
            <p:nvPr/>
          </p:nvCxnSpPr>
          <p:spPr>
            <a:xfrm>
              <a:off x="3775120" y="1752588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ounded Rectangle 118"/>
            <p:cNvSpPr/>
            <p:nvPr/>
          </p:nvSpPr>
          <p:spPr>
            <a:xfrm>
              <a:off x="4052963" y="1600200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20" name="Straight Arrow Connector 119"/>
            <p:cNvCxnSpPr>
              <a:stCxn id="119" idx="3"/>
              <a:endCxn id="121" idx="1"/>
            </p:cNvCxnSpPr>
            <p:nvPr/>
          </p:nvCxnSpPr>
          <p:spPr>
            <a:xfrm>
              <a:off x="4399074" y="1752588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4675329" y="1600200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29008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23" name="Straight Arrow Connector 122"/>
            <p:cNvCxnSpPr>
              <a:stCxn id="122" idx="3"/>
              <a:endCxn id="124" idx="1"/>
            </p:cNvCxnSpPr>
            <p:nvPr/>
          </p:nvCxnSpPr>
          <p:spPr>
            <a:xfrm>
              <a:off x="3775120" y="228594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123"/>
            <p:cNvSpPr/>
            <p:nvPr/>
          </p:nvSpPr>
          <p:spPr>
            <a:xfrm>
              <a:off x="4052963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25" name="Straight Arrow Connector 124"/>
            <p:cNvCxnSpPr>
              <a:stCxn id="124" idx="3"/>
              <a:endCxn id="126" idx="1"/>
            </p:cNvCxnSpPr>
            <p:nvPr/>
          </p:nvCxnSpPr>
          <p:spPr>
            <a:xfrm>
              <a:off x="4399074" y="228594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/>
            <p:cNvSpPr/>
            <p:nvPr/>
          </p:nvSpPr>
          <p:spPr>
            <a:xfrm>
              <a:off x="4675329" y="2133557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5299282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28" name="Straight Arrow Connector 127"/>
            <p:cNvCxnSpPr>
              <a:stCxn id="127" idx="3"/>
              <a:endCxn id="129" idx="1"/>
            </p:cNvCxnSpPr>
            <p:nvPr/>
          </p:nvCxnSpPr>
          <p:spPr>
            <a:xfrm>
              <a:off x="5645394" y="228594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5923237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30" name="Straight Arrow Connector 129"/>
            <p:cNvCxnSpPr>
              <a:stCxn id="129" idx="3"/>
              <a:endCxn id="131" idx="1"/>
            </p:cNvCxnSpPr>
            <p:nvPr/>
          </p:nvCxnSpPr>
          <p:spPr>
            <a:xfrm>
              <a:off x="6269349" y="228594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/>
            <p:cNvSpPr/>
            <p:nvPr/>
          </p:nvSpPr>
          <p:spPr>
            <a:xfrm>
              <a:off x="6545603" y="2133557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32" name="Straight Arrow Connector 131"/>
            <p:cNvCxnSpPr>
              <a:endCxn id="127" idx="1"/>
            </p:cNvCxnSpPr>
            <p:nvPr/>
          </p:nvCxnSpPr>
          <p:spPr>
            <a:xfrm>
              <a:off x="5023028" y="228594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ounded Rectangle 132"/>
            <p:cNvSpPr/>
            <p:nvPr/>
          </p:nvSpPr>
          <p:spPr>
            <a:xfrm>
              <a:off x="3429008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34" name="Straight Arrow Connector 133"/>
            <p:cNvCxnSpPr>
              <a:stCxn id="133" idx="3"/>
              <a:endCxn id="135" idx="1"/>
            </p:cNvCxnSpPr>
            <p:nvPr/>
          </p:nvCxnSpPr>
          <p:spPr>
            <a:xfrm>
              <a:off x="3775120" y="3352660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ounded Rectangle 134"/>
            <p:cNvSpPr/>
            <p:nvPr/>
          </p:nvSpPr>
          <p:spPr>
            <a:xfrm>
              <a:off x="4052963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36" name="Straight Arrow Connector 135"/>
            <p:cNvCxnSpPr>
              <a:stCxn id="135" idx="3"/>
              <a:endCxn id="137" idx="1"/>
            </p:cNvCxnSpPr>
            <p:nvPr/>
          </p:nvCxnSpPr>
          <p:spPr>
            <a:xfrm>
              <a:off x="4399074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4675329" y="3200272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5299282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39" name="Straight Arrow Connector 138"/>
            <p:cNvCxnSpPr>
              <a:stCxn id="138" idx="3"/>
              <a:endCxn id="140" idx="1"/>
            </p:cNvCxnSpPr>
            <p:nvPr/>
          </p:nvCxnSpPr>
          <p:spPr>
            <a:xfrm>
              <a:off x="5645394" y="3352660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/>
            <p:cNvSpPr/>
            <p:nvPr/>
          </p:nvSpPr>
          <p:spPr>
            <a:xfrm>
              <a:off x="5923237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41" name="Straight Arrow Connector 140"/>
            <p:cNvCxnSpPr>
              <a:stCxn id="140" idx="3"/>
              <a:endCxn id="142" idx="1"/>
            </p:cNvCxnSpPr>
            <p:nvPr/>
          </p:nvCxnSpPr>
          <p:spPr>
            <a:xfrm>
              <a:off x="6269349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ounded Rectangle 141"/>
            <p:cNvSpPr/>
            <p:nvPr/>
          </p:nvSpPr>
          <p:spPr>
            <a:xfrm>
              <a:off x="6545603" y="3200272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43" name="Straight Arrow Connector 142"/>
            <p:cNvCxnSpPr>
              <a:endCxn id="138" idx="1"/>
            </p:cNvCxnSpPr>
            <p:nvPr/>
          </p:nvCxnSpPr>
          <p:spPr>
            <a:xfrm>
              <a:off x="5023028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ounded Rectangle 143"/>
            <p:cNvSpPr/>
            <p:nvPr/>
          </p:nvSpPr>
          <p:spPr>
            <a:xfrm>
              <a:off x="7169557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45" name="Straight Arrow Connector 144"/>
            <p:cNvCxnSpPr>
              <a:stCxn id="144" idx="3"/>
              <a:endCxn id="146" idx="1"/>
            </p:cNvCxnSpPr>
            <p:nvPr/>
          </p:nvCxnSpPr>
          <p:spPr>
            <a:xfrm>
              <a:off x="7515668" y="3352660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ounded Rectangle 145"/>
            <p:cNvSpPr/>
            <p:nvPr/>
          </p:nvSpPr>
          <p:spPr>
            <a:xfrm>
              <a:off x="7793511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47" name="Straight Arrow Connector 146"/>
            <p:cNvCxnSpPr>
              <a:stCxn id="146" idx="3"/>
              <a:endCxn id="148" idx="1"/>
            </p:cNvCxnSpPr>
            <p:nvPr/>
          </p:nvCxnSpPr>
          <p:spPr>
            <a:xfrm>
              <a:off x="8139623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>
              <a:off x="8415877" y="3200272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49" name="Straight Arrow Connector 148"/>
            <p:cNvCxnSpPr>
              <a:stCxn id="142" idx="3"/>
              <a:endCxn id="144" idx="1"/>
            </p:cNvCxnSpPr>
            <p:nvPr/>
          </p:nvCxnSpPr>
          <p:spPr>
            <a:xfrm>
              <a:off x="6893302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ounded Rectangle 149"/>
            <p:cNvSpPr/>
            <p:nvPr/>
          </p:nvSpPr>
          <p:spPr>
            <a:xfrm>
              <a:off x="3435359" y="3733629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51" name="Straight Arrow Connector 150"/>
            <p:cNvCxnSpPr>
              <a:stCxn id="150" idx="3"/>
              <a:endCxn id="152" idx="1"/>
            </p:cNvCxnSpPr>
            <p:nvPr/>
          </p:nvCxnSpPr>
          <p:spPr>
            <a:xfrm>
              <a:off x="3783059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ounded Rectangle 151"/>
            <p:cNvSpPr/>
            <p:nvPr/>
          </p:nvSpPr>
          <p:spPr>
            <a:xfrm>
              <a:off x="4059313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53" name="Straight Arrow Connector 152"/>
            <p:cNvCxnSpPr>
              <a:stCxn id="152" idx="3"/>
              <a:endCxn id="154" idx="1"/>
            </p:cNvCxnSpPr>
            <p:nvPr/>
          </p:nvCxnSpPr>
          <p:spPr>
            <a:xfrm>
              <a:off x="4405425" y="3886017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ounded Rectangle 153"/>
            <p:cNvSpPr/>
            <p:nvPr/>
          </p:nvSpPr>
          <p:spPr>
            <a:xfrm>
              <a:off x="4683267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5305633" y="3733629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56" name="Straight Arrow Connector 155"/>
            <p:cNvCxnSpPr>
              <a:stCxn id="155" idx="3"/>
              <a:endCxn id="157" idx="1"/>
            </p:cNvCxnSpPr>
            <p:nvPr/>
          </p:nvCxnSpPr>
          <p:spPr>
            <a:xfrm>
              <a:off x="5653333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Rounded Rectangle 156"/>
            <p:cNvSpPr/>
            <p:nvPr/>
          </p:nvSpPr>
          <p:spPr>
            <a:xfrm>
              <a:off x="5929587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58" name="Straight Arrow Connector 157"/>
            <p:cNvCxnSpPr>
              <a:stCxn id="157" idx="3"/>
              <a:endCxn id="159" idx="1"/>
            </p:cNvCxnSpPr>
            <p:nvPr/>
          </p:nvCxnSpPr>
          <p:spPr>
            <a:xfrm>
              <a:off x="6275699" y="3886017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ounded Rectangle 158"/>
            <p:cNvSpPr/>
            <p:nvPr/>
          </p:nvSpPr>
          <p:spPr>
            <a:xfrm>
              <a:off x="6553541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60" name="Straight Arrow Connector 159"/>
            <p:cNvCxnSpPr>
              <a:endCxn id="155" idx="1"/>
            </p:cNvCxnSpPr>
            <p:nvPr/>
          </p:nvCxnSpPr>
          <p:spPr>
            <a:xfrm>
              <a:off x="5029379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ounded Rectangle 160"/>
            <p:cNvSpPr/>
            <p:nvPr/>
          </p:nvSpPr>
          <p:spPr>
            <a:xfrm>
              <a:off x="7175907" y="3733629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62" name="Straight Arrow Connector 161"/>
            <p:cNvCxnSpPr>
              <a:stCxn id="161" idx="3"/>
              <a:endCxn id="163" idx="1"/>
            </p:cNvCxnSpPr>
            <p:nvPr/>
          </p:nvCxnSpPr>
          <p:spPr>
            <a:xfrm>
              <a:off x="7523607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ounded Rectangle 162"/>
            <p:cNvSpPr/>
            <p:nvPr/>
          </p:nvSpPr>
          <p:spPr>
            <a:xfrm>
              <a:off x="7799862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64" name="Straight Arrow Connector 163"/>
            <p:cNvCxnSpPr>
              <a:stCxn id="163" idx="3"/>
              <a:endCxn id="165" idx="1"/>
            </p:cNvCxnSpPr>
            <p:nvPr/>
          </p:nvCxnSpPr>
          <p:spPr>
            <a:xfrm>
              <a:off x="8145974" y="3886017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ounded Rectangle 164"/>
            <p:cNvSpPr/>
            <p:nvPr/>
          </p:nvSpPr>
          <p:spPr>
            <a:xfrm>
              <a:off x="8423815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66" name="Straight Arrow Connector 165"/>
            <p:cNvCxnSpPr>
              <a:stCxn id="159" idx="3"/>
              <a:endCxn id="161" idx="1"/>
            </p:cNvCxnSpPr>
            <p:nvPr/>
          </p:nvCxnSpPr>
          <p:spPr>
            <a:xfrm>
              <a:off x="6899653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ounded Rectangle 166"/>
            <p:cNvSpPr/>
            <p:nvPr/>
          </p:nvSpPr>
          <p:spPr>
            <a:xfrm>
              <a:off x="3414720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68" name="Straight Arrow Connector 167"/>
            <p:cNvCxnSpPr>
              <a:stCxn id="167" idx="3"/>
              <a:endCxn id="169" idx="1"/>
            </p:cNvCxnSpPr>
            <p:nvPr/>
          </p:nvCxnSpPr>
          <p:spPr>
            <a:xfrm>
              <a:off x="3760831" y="4419375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ounded Rectangle 168"/>
            <p:cNvSpPr/>
            <p:nvPr/>
          </p:nvSpPr>
          <p:spPr>
            <a:xfrm>
              <a:off x="4038673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70" name="Straight Arrow Connector 169"/>
            <p:cNvCxnSpPr>
              <a:stCxn id="169" idx="3"/>
              <a:endCxn id="171" idx="1"/>
            </p:cNvCxnSpPr>
            <p:nvPr/>
          </p:nvCxnSpPr>
          <p:spPr>
            <a:xfrm>
              <a:off x="4384785" y="441937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ounded Rectangle 170"/>
            <p:cNvSpPr/>
            <p:nvPr/>
          </p:nvSpPr>
          <p:spPr>
            <a:xfrm>
              <a:off x="4662628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5284994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73" name="Straight Arrow Connector 172"/>
            <p:cNvCxnSpPr>
              <a:stCxn id="172" idx="3"/>
              <a:endCxn id="174" idx="1"/>
            </p:cNvCxnSpPr>
            <p:nvPr/>
          </p:nvCxnSpPr>
          <p:spPr>
            <a:xfrm>
              <a:off x="5631106" y="4419375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ounded Rectangle 173"/>
            <p:cNvSpPr/>
            <p:nvPr/>
          </p:nvSpPr>
          <p:spPr>
            <a:xfrm>
              <a:off x="5908947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75" name="Straight Arrow Connector 174"/>
            <p:cNvCxnSpPr>
              <a:stCxn id="174" idx="3"/>
              <a:endCxn id="176" idx="1"/>
            </p:cNvCxnSpPr>
            <p:nvPr/>
          </p:nvCxnSpPr>
          <p:spPr>
            <a:xfrm>
              <a:off x="6255059" y="441937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/>
            <p:cNvSpPr/>
            <p:nvPr/>
          </p:nvSpPr>
          <p:spPr>
            <a:xfrm>
              <a:off x="6532902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77" name="Straight Arrow Connector 176"/>
            <p:cNvCxnSpPr>
              <a:endCxn id="172" idx="1"/>
            </p:cNvCxnSpPr>
            <p:nvPr/>
          </p:nvCxnSpPr>
          <p:spPr>
            <a:xfrm>
              <a:off x="5008739" y="441937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/>
            <p:cNvSpPr/>
            <p:nvPr/>
          </p:nvSpPr>
          <p:spPr>
            <a:xfrm>
              <a:off x="7155268" y="4266987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79" name="Straight Arrow Connector 178"/>
            <p:cNvCxnSpPr>
              <a:stCxn id="178" idx="3"/>
              <a:endCxn id="180" idx="1"/>
            </p:cNvCxnSpPr>
            <p:nvPr/>
          </p:nvCxnSpPr>
          <p:spPr>
            <a:xfrm>
              <a:off x="7502967" y="441937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ounded Rectangle 179"/>
            <p:cNvSpPr/>
            <p:nvPr/>
          </p:nvSpPr>
          <p:spPr>
            <a:xfrm>
              <a:off x="7779221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81" name="Straight Arrow Connector 180"/>
            <p:cNvCxnSpPr>
              <a:stCxn id="180" idx="3"/>
              <a:endCxn id="182" idx="1"/>
            </p:cNvCxnSpPr>
            <p:nvPr/>
          </p:nvCxnSpPr>
          <p:spPr>
            <a:xfrm>
              <a:off x="8125333" y="441937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ounded Rectangle 181"/>
            <p:cNvSpPr/>
            <p:nvPr/>
          </p:nvSpPr>
          <p:spPr>
            <a:xfrm>
              <a:off x="8403176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83" name="Straight Arrow Connector 182"/>
            <p:cNvCxnSpPr>
              <a:stCxn id="176" idx="3"/>
              <a:endCxn id="178" idx="1"/>
            </p:cNvCxnSpPr>
            <p:nvPr/>
          </p:nvCxnSpPr>
          <p:spPr>
            <a:xfrm>
              <a:off x="6879014" y="441937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ounded Rectangle 183"/>
            <p:cNvSpPr/>
            <p:nvPr/>
          </p:nvSpPr>
          <p:spPr>
            <a:xfrm>
              <a:off x="3422657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85" name="Straight Arrow Connector 184"/>
            <p:cNvCxnSpPr>
              <a:stCxn id="184" idx="3"/>
              <a:endCxn id="186" idx="1"/>
            </p:cNvCxnSpPr>
            <p:nvPr/>
          </p:nvCxnSpPr>
          <p:spPr>
            <a:xfrm>
              <a:off x="3768769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ounded Rectangle 185"/>
            <p:cNvSpPr/>
            <p:nvPr/>
          </p:nvSpPr>
          <p:spPr>
            <a:xfrm>
              <a:off x="4045024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87" name="Straight Arrow Connector 186"/>
            <p:cNvCxnSpPr>
              <a:stCxn id="186" idx="3"/>
              <a:endCxn id="188" idx="1"/>
            </p:cNvCxnSpPr>
            <p:nvPr/>
          </p:nvCxnSpPr>
          <p:spPr>
            <a:xfrm>
              <a:off x="4391136" y="4952732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ounded Rectangle 187"/>
            <p:cNvSpPr/>
            <p:nvPr/>
          </p:nvSpPr>
          <p:spPr>
            <a:xfrm>
              <a:off x="4668978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5292932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90" name="Straight Arrow Connector 189"/>
            <p:cNvCxnSpPr>
              <a:stCxn id="189" idx="3"/>
              <a:endCxn id="191" idx="1"/>
            </p:cNvCxnSpPr>
            <p:nvPr/>
          </p:nvCxnSpPr>
          <p:spPr>
            <a:xfrm>
              <a:off x="5639044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ounded Rectangle 190"/>
            <p:cNvSpPr/>
            <p:nvPr/>
          </p:nvSpPr>
          <p:spPr>
            <a:xfrm>
              <a:off x="5915298" y="4800344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92" name="Straight Arrow Connector 191"/>
            <p:cNvCxnSpPr>
              <a:stCxn id="191" idx="3"/>
              <a:endCxn id="193" idx="1"/>
            </p:cNvCxnSpPr>
            <p:nvPr/>
          </p:nvCxnSpPr>
          <p:spPr>
            <a:xfrm>
              <a:off x="6262998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ounded Rectangle 192"/>
            <p:cNvSpPr/>
            <p:nvPr/>
          </p:nvSpPr>
          <p:spPr>
            <a:xfrm>
              <a:off x="6539252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94" name="Straight Arrow Connector 193"/>
            <p:cNvCxnSpPr>
              <a:endCxn id="189" idx="1"/>
            </p:cNvCxnSpPr>
            <p:nvPr/>
          </p:nvCxnSpPr>
          <p:spPr>
            <a:xfrm>
              <a:off x="5015090" y="4952732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ounded Rectangle 194"/>
            <p:cNvSpPr/>
            <p:nvPr/>
          </p:nvSpPr>
          <p:spPr>
            <a:xfrm>
              <a:off x="7163206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96" name="Straight Arrow Connector 195"/>
            <p:cNvCxnSpPr>
              <a:stCxn id="195" idx="3"/>
              <a:endCxn id="197" idx="1"/>
            </p:cNvCxnSpPr>
            <p:nvPr/>
          </p:nvCxnSpPr>
          <p:spPr>
            <a:xfrm>
              <a:off x="7509318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ounded Rectangle 196"/>
            <p:cNvSpPr/>
            <p:nvPr/>
          </p:nvSpPr>
          <p:spPr>
            <a:xfrm>
              <a:off x="7785572" y="4800344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98" name="Straight Arrow Connector 197"/>
            <p:cNvCxnSpPr>
              <a:stCxn id="197" idx="3"/>
              <a:endCxn id="199" idx="1"/>
            </p:cNvCxnSpPr>
            <p:nvPr/>
          </p:nvCxnSpPr>
          <p:spPr>
            <a:xfrm>
              <a:off x="8133272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ounded Rectangle 198"/>
            <p:cNvSpPr/>
            <p:nvPr/>
          </p:nvSpPr>
          <p:spPr>
            <a:xfrm>
              <a:off x="8409527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200" name="Straight Arrow Connector 199"/>
            <p:cNvCxnSpPr>
              <a:stCxn id="193" idx="3"/>
              <a:endCxn id="195" idx="1"/>
            </p:cNvCxnSpPr>
            <p:nvPr/>
          </p:nvCxnSpPr>
          <p:spPr>
            <a:xfrm>
              <a:off x="6885364" y="4952732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ounded Rectangle 200"/>
            <p:cNvSpPr/>
            <p:nvPr/>
          </p:nvSpPr>
          <p:spPr>
            <a:xfrm>
              <a:off x="3435359" y="2666915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202" name="Straight Arrow Connector 201"/>
            <p:cNvCxnSpPr/>
            <p:nvPr/>
          </p:nvCxnSpPr>
          <p:spPr>
            <a:xfrm>
              <a:off x="3783059" y="2819303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ounded Rectangle 202"/>
            <p:cNvSpPr/>
            <p:nvPr/>
          </p:nvSpPr>
          <p:spPr>
            <a:xfrm>
              <a:off x="4059313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>
              <a:off x="4405425" y="2819303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Rounded Rectangle 204"/>
            <p:cNvSpPr/>
            <p:nvPr/>
          </p:nvSpPr>
          <p:spPr>
            <a:xfrm>
              <a:off x="4683267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5305633" y="2666915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>
              <a:off x="5653333" y="2819303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ounded Rectangle 207"/>
            <p:cNvSpPr/>
            <p:nvPr/>
          </p:nvSpPr>
          <p:spPr>
            <a:xfrm>
              <a:off x="5929587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6275699" y="2819303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/>
            <p:cNvSpPr/>
            <p:nvPr/>
          </p:nvSpPr>
          <p:spPr>
            <a:xfrm>
              <a:off x="6553541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029379" y="2819303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3"/>
          <p:cNvGrpSpPr>
            <a:grpSpLocks/>
          </p:cNvGrpSpPr>
          <p:nvPr/>
        </p:nvGrpSpPr>
        <p:grpSpPr bwMode="auto">
          <a:xfrm>
            <a:off x="4512426" y="1211574"/>
            <a:ext cx="6560126" cy="3436636"/>
            <a:chOff x="3124200" y="754364"/>
            <a:chExt cx="6560126" cy="3436636"/>
          </a:xfrm>
        </p:grpSpPr>
        <p:sp>
          <p:nvSpPr>
            <p:cNvPr id="213" name="Oval 212"/>
            <p:cNvSpPr/>
            <p:nvPr/>
          </p:nvSpPr>
          <p:spPr>
            <a:xfrm>
              <a:off x="3200399" y="1447800"/>
              <a:ext cx="20574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3124200" y="3581400"/>
              <a:ext cx="58674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215" name="Straight Arrow Connector 214"/>
            <p:cNvCxnSpPr>
              <a:stCxn id="217" idx="1"/>
              <a:endCxn id="213" idx="7"/>
            </p:cNvCxnSpPr>
            <p:nvPr/>
          </p:nvCxnSpPr>
          <p:spPr>
            <a:xfrm flipH="1">
              <a:off x="4956501" y="1354529"/>
              <a:ext cx="1790374" cy="1825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217" idx="2"/>
              <a:endCxn id="214" idx="7"/>
            </p:cNvCxnSpPr>
            <p:nvPr/>
          </p:nvCxnSpPr>
          <p:spPr>
            <a:xfrm flipH="1">
              <a:off x="8132339" y="1954693"/>
              <a:ext cx="83262" cy="17159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8"/>
            <p:cNvSpPr txBox="1">
              <a:spLocks noChangeArrowheads="1"/>
            </p:cNvSpPr>
            <p:nvPr/>
          </p:nvSpPr>
          <p:spPr bwMode="auto">
            <a:xfrm>
              <a:off x="6746875" y="754364"/>
              <a:ext cx="293745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ru-RU" dirty="0" smtClean="0">
                  <a:solidFill>
                    <a:srgbClr val="FF0000"/>
                  </a:solidFill>
                  <a:cs typeface="Arial" charset="0"/>
                </a:rPr>
                <a:t>Обычное</a:t>
              </a:r>
              <a:r>
                <a:rPr lang="ru-RU" sz="1800" dirty="0" smtClean="0">
                  <a:solidFill>
                    <a:srgbClr val="FF0000"/>
                  </a:solidFill>
                  <a:cs typeface="Arial" charset="0"/>
                </a:rPr>
                <a:t> тестирование покрывает небольшое количество путей выполнения</a:t>
              </a:r>
              <a:endParaRPr lang="en-US" sz="1800" dirty="0" smtClean="0">
                <a:solidFill>
                  <a:srgbClr val="FF0000"/>
                </a:solidFill>
                <a:cs typeface="Arial" charset="0"/>
              </a:endParaRPr>
            </a:p>
          </p:txBody>
        </p:sp>
      </p:grpSp>
      <p:grpSp>
        <p:nvGrpSpPr>
          <p:cNvPr id="218" name="Group 91"/>
          <p:cNvGrpSpPr>
            <a:grpSpLocks/>
          </p:cNvGrpSpPr>
          <p:nvPr/>
        </p:nvGrpSpPr>
        <p:grpSpPr bwMode="auto">
          <a:xfrm>
            <a:off x="1996814" y="1527950"/>
            <a:ext cx="4384675" cy="4343400"/>
            <a:chOff x="609600" y="1066800"/>
            <a:chExt cx="4384964" cy="4343400"/>
          </a:xfrm>
        </p:grpSpPr>
        <p:sp>
          <p:nvSpPr>
            <p:cNvPr id="219" name="Rounded Rectangle 94"/>
            <p:cNvSpPr/>
            <p:nvPr/>
          </p:nvSpPr>
          <p:spPr>
            <a:xfrm>
              <a:off x="1066830" y="1066800"/>
              <a:ext cx="83825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rgbClr val="4BACC6">
                      <a:lumMod val="50000"/>
                    </a:srgbClr>
                  </a:solidFill>
                </a:rPr>
                <a:t>Вход</a:t>
              </a:r>
              <a:endParaRPr lang="en-US" sz="1800" dirty="0">
                <a:solidFill>
                  <a:srgbClr val="4BACC6">
                    <a:lumMod val="50000"/>
                  </a:srgbClr>
                </a:solidFill>
              </a:endParaRPr>
            </a:p>
          </p:txBody>
        </p:sp>
        <p:sp>
          <p:nvSpPr>
            <p:cNvPr id="220" name="Rounded Rectangle 95"/>
            <p:cNvSpPr/>
            <p:nvPr/>
          </p:nvSpPr>
          <p:spPr>
            <a:xfrm>
              <a:off x="1219240" y="1981200"/>
              <a:ext cx="5334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sp>
          <p:nvSpPr>
            <p:cNvPr id="221" name="Rounded Rectangle 96"/>
            <p:cNvSpPr/>
            <p:nvPr/>
          </p:nvSpPr>
          <p:spPr>
            <a:xfrm>
              <a:off x="609600" y="2971800"/>
              <a:ext cx="5334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sp>
          <p:nvSpPr>
            <p:cNvPr id="222" name="Rounded Rectangle 97"/>
            <p:cNvSpPr/>
            <p:nvPr/>
          </p:nvSpPr>
          <p:spPr>
            <a:xfrm>
              <a:off x="1219240" y="4038600"/>
              <a:ext cx="5334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223" name="Straight Arrow Connector 98"/>
            <p:cNvCxnSpPr>
              <a:stCxn id="219" idx="2"/>
              <a:endCxn id="220" idx="0"/>
            </p:cNvCxnSpPr>
            <p:nvPr/>
          </p:nvCxnSpPr>
          <p:spPr>
            <a:xfrm rot="5400000">
              <a:off x="1256565" y="1753394"/>
              <a:ext cx="457200" cy="15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99"/>
            <p:cNvCxnSpPr>
              <a:stCxn id="220" idx="2"/>
              <a:endCxn id="221" idx="0"/>
            </p:cNvCxnSpPr>
            <p:nvPr/>
          </p:nvCxnSpPr>
          <p:spPr>
            <a:xfrm rot="5400000">
              <a:off x="914438" y="2400280"/>
              <a:ext cx="533400" cy="609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100"/>
            <p:cNvCxnSpPr>
              <a:stCxn id="221" idx="2"/>
              <a:endCxn id="222" idx="0"/>
            </p:cNvCxnSpPr>
            <p:nvPr/>
          </p:nvCxnSpPr>
          <p:spPr>
            <a:xfrm rot="16200000" flipH="1">
              <a:off x="876338" y="3428980"/>
              <a:ext cx="609600" cy="609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Rounded Rectangle 101"/>
            <p:cNvSpPr/>
            <p:nvPr/>
          </p:nvSpPr>
          <p:spPr>
            <a:xfrm>
              <a:off x="941323" y="4953000"/>
              <a:ext cx="10955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800" dirty="0" smtClean="0">
                  <a:solidFill>
                    <a:srgbClr val="4BACC6">
                      <a:lumMod val="50000"/>
                    </a:srgbClr>
                  </a:solidFill>
                </a:rPr>
                <a:t>Выход</a:t>
              </a:r>
              <a:endParaRPr lang="en-US" sz="1800" dirty="0">
                <a:solidFill>
                  <a:srgbClr val="4BACC6">
                    <a:lumMod val="50000"/>
                  </a:srgbClr>
                </a:solidFill>
              </a:endParaRPr>
            </a:p>
          </p:txBody>
        </p:sp>
        <p:cxnSp>
          <p:nvCxnSpPr>
            <p:cNvPr id="227" name="Straight Arrow Connector 102"/>
            <p:cNvCxnSpPr>
              <a:stCxn id="222" idx="2"/>
              <a:endCxn id="226" idx="0"/>
            </p:cNvCxnSpPr>
            <p:nvPr/>
          </p:nvCxnSpPr>
          <p:spPr>
            <a:xfrm>
              <a:off x="1485958" y="4495800"/>
              <a:ext cx="3133" cy="4572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22"/>
            <p:cNvGrpSpPr>
              <a:grpSpLocks/>
            </p:cNvGrpSpPr>
            <p:nvPr/>
          </p:nvGrpSpPr>
          <p:grpSpPr bwMode="auto">
            <a:xfrm>
              <a:off x="3429000" y="1066800"/>
              <a:ext cx="1565564" cy="304800"/>
              <a:chOff x="3429000" y="1066800"/>
              <a:chExt cx="1565564" cy="304800"/>
            </a:xfrm>
          </p:grpSpPr>
          <p:sp>
            <p:nvSpPr>
              <p:cNvPr id="229" name="Rounded Rectangle 104"/>
              <p:cNvSpPr/>
              <p:nvPr/>
            </p:nvSpPr>
            <p:spPr>
              <a:xfrm>
                <a:off x="3429186" y="1066800"/>
                <a:ext cx="346098" cy="3048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4BACC6">
                        <a:lumMod val="50000"/>
                      </a:srgbClr>
                    </a:solidFill>
                  </a:rPr>
                  <a:t>1</a:t>
                </a:r>
              </a:p>
            </p:txBody>
          </p:sp>
          <p:cxnSp>
            <p:nvCxnSpPr>
              <p:cNvPr id="230" name="Straight Arrow Connector 105"/>
              <p:cNvCxnSpPr>
                <a:stCxn id="229" idx="3"/>
                <a:endCxn id="231" idx="1"/>
              </p:cNvCxnSpPr>
              <p:nvPr/>
            </p:nvCxnSpPr>
            <p:spPr>
              <a:xfrm>
                <a:off x="3775284" y="1219200"/>
                <a:ext cx="277831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Rounded Rectangle 106"/>
              <p:cNvSpPr/>
              <p:nvPr/>
            </p:nvSpPr>
            <p:spPr>
              <a:xfrm>
                <a:off x="4053115" y="1066800"/>
                <a:ext cx="346098" cy="3048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4BACC6">
                        <a:lumMod val="50000"/>
                      </a:srgbClr>
                    </a:solidFill>
                  </a:rPr>
                  <a:t>2</a:t>
                </a:r>
              </a:p>
            </p:txBody>
          </p:sp>
          <p:cxnSp>
            <p:nvCxnSpPr>
              <p:cNvPr id="232" name="Straight Arrow Connector 107"/>
              <p:cNvCxnSpPr>
                <a:endCxn id="233" idx="1"/>
              </p:cNvCxnSpPr>
              <p:nvPr/>
            </p:nvCxnSpPr>
            <p:spPr>
              <a:xfrm>
                <a:off x="4370636" y="1219200"/>
                <a:ext cx="277830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ounded Rectangle 108"/>
              <p:cNvSpPr/>
              <p:nvPr/>
            </p:nvSpPr>
            <p:spPr>
              <a:xfrm>
                <a:off x="4648466" y="1066800"/>
                <a:ext cx="346098" cy="3048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4BACC6">
                        <a:lumMod val="50000"/>
                      </a:srgbClr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06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чём расскажу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Какие ошибки можно отловить с помощью статического анализа</a:t>
            </a:r>
            <a:endParaRPr lang="en-US" sz="2800" dirty="0" smtClean="0"/>
          </a:p>
          <a:p>
            <a:r>
              <a:rPr lang="ru-RU" sz="2800" dirty="0" smtClean="0"/>
              <a:t>Принципы работы статических анализаторов</a:t>
            </a:r>
          </a:p>
          <a:p>
            <a:r>
              <a:rPr lang="ru-RU" sz="2800" dirty="0" smtClean="0"/>
              <a:t>Что </a:t>
            </a:r>
            <a:r>
              <a:rPr lang="ru-RU" sz="2800" smtClean="0"/>
              <a:t>они должны </a:t>
            </a:r>
            <a:r>
              <a:rPr lang="ru-RU" sz="2800" dirty="0" smtClean="0"/>
              <a:t>уметь делать</a:t>
            </a:r>
          </a:p>
          <a:p>
            <a:r>
              <a:rPr lang="ru-RU" sz="2800" dirty="0" smtClean="0"/>
              <a:t>Как проверить их на пригодность</a:t>
            </a:r>
          </a:p>
          <a:p>
            <a:r>
              <a:rPr lang="ru-RU" sz="2800" dirty="0" smtClean="0"/>
              <a:t>Процесс покупки и внедрения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r>
              <a:rPr lang="ru-RU" altLang="ja-JP" dirty="0" smtClean="0">
                <a:cs typeface="Times New Roman" pitchFamily="18" charset="0"/>
              </a:rPr>
              <a:t>Критические дефекты и уязвимости</a:t>
            </a:r>
            <a:endParaRPr lang="ja-JP" altLang="en-US" dirty="0" smtClean="0"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410" y="1411883"/>
            <a:ext cx="3435725" cy="1996335"/>
            <a:chOff x="4820462" y="2260577"/>
            <a:chExt cx="2652907" cy="1460713"/>
          </a:xfrm>
        </p:grpSpPr>
        <p:pic>
          <p:nvPicPr>
            <p:cNvPr id="6" name="Picture 2" descr="C:\Users\jjarboe\Downloads\noun_176942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613" y="2260577"/>
              <a:ext cx="847688" cy="8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820462" y="3136515"/>
              <a:ext cx="26529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55565A"/>
                  </a:solidFill>
                </a:rPr>
                <a:t>XSS, </a:t>
              </a:r>
              <a:r>
                <a:rPr lang="ru-RU" sz="1600" dirty="0" smtClean="0">
                  <a:solidFill>
                    <a:srgbClr val="55565A"/>
                  </a:solidFill>
                </a:rPr>
                <a:t>Инъекции</a:t>
              </a:r>
              <a:r>
                <a:rPr lang="en-US" sz="1600" dirty="0" smtClean="0">
                  <a:solidFill>
                    <a:srgbClr val="55565A"/>
                  </a:solidFill>
                </a:rPr>
                <a:t>, CSRF,</a:t>
              </a:r>
            </a:p>
            <a:p>
              <a:pPr algn="ctr"/>
              <a:r>
                <a:rPr lang="ru-RU" sz="1600" dirty="0" smtClean="0">
                  <a:solidFill>
                    <a:srgbClr val="55565A"/>
                  </a:solidFill>
                </a:rPr>
                <a:t>Уязвимости безопасности</a:t>
              </a:r>
              <a:endParaRPr lang="en-US" sz="1600" dirty="0">
                <a:solidFill>
                  <a:srgbClr val="55565A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00548" y="1411883"/>
            <a:ext cx="3674071" cy="1996335"/>
            <a:chOff x="8829921" y="2246403"/>
            <a:chExt cx="3028778" cy="1474887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32076" y="2246403"/>
              <a:ext cx="824464" cy="8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829921" y="3136515"/>
              <a:ext cx="3028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rgbClr val="55565A"/>
                  </a:solidFill>
                </a:rPr>
                <a:t>Ошибки работы с памятью</a:t>
              </a:r>
              <a:r>
                <a:rPr lang="en-US" sz="1600" dirty="0" smtClean="0">
                  <a:solidFill>
                    <a:srgbClr val="55565A"/>
                  </a:solidFill>
                </a:rPr>
                <a:t>,</a:t>
              </a:r>
            </a:p>
            <a:p>
              <a:pPr algn="ctr"/>
              <a:r>
                <a:rPr lang="ru-RU" sz="1600" dirty="0" smtClean="0">
                  <a:solidFill>
                    <a:srgbClr val="55565A"/>
                  </a:solidFill>
                </a:rPr>
                <a:t>Логические ошибка</a:t>
              </a:r>
              <a:r>
                <a:rPr lang="en-US" sz="1600" dirty="0" smtClean="0">
                  <a:solidFill>
                    <a:srgbClr val="55565A"/>
                  </a:solidFill>
                </a:rPr>
                <a:t>, </a:t>
              </a:r>
              <a:r>
                <a:rPr lang="ru-RU" sz="1600" dirty="0" smtClean="0">
                  <a:solidFill>
                    <a:srgbClr val="55565A"/>
                  </a:solidFill>
                </a:rPr>
                <a:t>Дефекты</a:t>
              </a:r>
              <a:endParaRPr lang="en-US" sz="1600" dirty="0">
                <a:solidFill>
                  <a:srgbClr val="55565A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47013" y="3408218"/>
            <a:ext cx="5949359" cy="2074825"/>
            <a:chOff x="5547997" y="4034785"/>
            <a:chExt cx="5471178" cy="1848554"/>
          </a:xfrm>
        </p:grpSpPr>
        <p:pic>
          <p:nvPicPr>
            <p:cNvPr id="12" name="Picture 4" descr="C:\Users\jjarboe\Downloads\noun_218081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536" y="4034785"/>
              <a:ext cx="1224080" cy="122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547997" y="5298564"/>
              <a:ext cx="54711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rgbClr val="55565A"/>
                  </a:solidFill>
                </a:rPr>
                <a:t>Состояние гонки</a:t>
              </a:r>
              <a:r>
                <a:rPr lang="en-US" sz="1600" dirty="0" smtClean="0">
                  <a:solidFill>
                    <a:srgbClr val="55565A"/>
                  </a:solidFill>
                </a:rPr>
                <a:t>, </a:t>
              </a:r>
              <a:r>
                <a:rPr lang="ru-RU" sz="1600" dirty="0" smtClean="0">
                  <a:solidFill>
                    <a:srgbClr val="55565A"/>
                  </a:solidFill>
                </a:rPr>
                <a:t>Повреждение памяти</a:t>
              </a:r>
              <a:r>
                <a:rPr lang="en-US" sz="1600" dirty="0" smtClean="0">
                  <a:solidFill>
                    <a:srgbClr val="55565A"/>
                  </a:solidFill>
                </a:rPr>
                <a:t>,</a:t>
              </a:r>
            </a:p>
            <a:p>
              <a:pPr algn="ctr"/>
              <a:r>
                <a:rPr lang="ru-RU" sz="1600" dirty="0" smtClean="0">
                  <a:solidFill>
                    <a:srgbClr val="55565A"/>
                  </a:solidFill>
                </a:rPr>
                <a:t>Ошибки одновременной работы</a:t>
              </a:r>
              <a:r>
                <a:rPr lang="en-US" sz="1600" dirty="0" smtClean="0">
                  <a:solidFill>
                    <a:srgbClr val="55565A"/>
                  </a:solidFill>
                </a:rPr>
                <a:t>, </a:t>
              </a:r>
              <a:r>
                <a:rPr lang="ru-RU" sz="1600" dirty="0" smtClean="0">
                  <a:solidFill>
                    <a:srgbClr val="55565A"/>
                  </a:solidFill>
                </a:rPr>
                <a:t>Взаимная блокировка</a:t>
              </a:r>
              <a:endParaRPr lang="en-US" sz="1600" dirty="0">
                <a:solidFill>
                  <a:srgbClr val="55565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ja-JP" dirty="0">
                <a:cs typeface="Times New Roman" pitchFamily="18" charset="0"/>
              </a:rPr>
              <a:t>Анализ за пределами функций, классов, модулей</a:t>
            </a:r>
            <a:endParaRPr lang="en-US" dirty="0"/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09600" y="1059679"/>
            <a:ext cx="10933615" cy="5143628"/>
            <a:chOff x="3002" y="1427"/>
            <a:chExt cx="2157" cy="1277"/>
          </a:xfrm>
        </p:grpSpPr>
        <p:sp>
          <p:nvSpPr>
            <p:cNvPr id="5" name="TextBox 20"/>
            <p:cNvSpPr txBox="1">
              <a:spLocks noChangeArrowheads="1"/>
            </p:cNvSpPr>
            <p:nvPr/>
          </p:nvSpPr>
          <p:spPr bwMode="auto">
            <a:xfrm>
              <a:off x="3002" y="1427"/>
              <a:ext cx="1250" cy="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7F7F7F"/>
              </a:solidFill>
              <a:miter lim="800000"/>
              <a:headEnd/>
              <a:tailEnd/>
            </a:ln>
            <a:effectLst/>
          </p:spPr>
          <p:txBody>
            <a:bodyPr wrap="none" tIns="0" anchor="ctr" anchorCtr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f</a:t>
              </a:r>
              <a:r>
                <a:rPr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ile-1</a:t>
              </a:r>
              <a:r>
                <a:rPr kumimoji="0"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.c</a:t>
              </a:r>
              <a:endParaRPr kumimoji="0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  <p:sp>
          <p:nvSpPr>
            <p:cNvPr id="6" name="TextBox 20"/>
            <p:cNvSpPr txBox="1">
              <a:spLocks noChangeArrowheads="1"/>
            </p:cNvSpPr>
            <p:nvPr/>
          </p:nvSpPr>
          <p:spPr bwMode="auto">
            <a:xfrm>
              <a:off x="3002" y="1603"/>
              <a:ext cx="2157" cy="1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 err="1">
                  <a:latin typeface="Courier"/>
                  <a:cs typeface="Courier"/>
                </a:rPr>
                <a:t>int</a:t>
              </a:r>
              <a:r>
                <a:rPr lang="en-US" altLang="ja-JP" dirty="0">
                  <a:latin typeface="Courier"/>
                  <a:cs typeface="Courier"/>
                </a:rPr>
                <a:t> main(){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char </a:t>
              </a:r>
              <a:r>
                <a:rPr lang="en-US" altLang="ja-JP" dirty="0" err="1">
                  <a:latin typeface="Courier"/>
                  <a:cs typeface="Courier"/>
                </a:rPr>
                <a:t>mystr</a:t>
              </a:r>
              <a:r>
                <a:rPr lang="en-US" altLang="ja-JP" dirty="0">
                  <a:latin typeface="Courier"/>
                  <a:cs typeface="Courier"/>
                </a:rPr>
                <a:t>[] = “This is a </a:t>
              </a:r>
              <a:r>
                <a:rPr lang="en-US" altLang="ja-JP" dirty="0" smtClean="0">
                  <a:latin typeface="Courier"/>
                  <a:cs typeface="Courier"/>
                </a:rPr>
                <a:t>test”;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</a:t>
              </a:r>
              <a:r>
                <a:rPr lang="en-US" altLang="ja-JP" dirty="0" err="1" smtClean="0">
                  <a:latin typeface="Courier"/>
                  <a:cs typeface="Courier"/>
                </a:rPr>
                <a:t>show_array</a:t>
              </a:r>
              <a:r>
                <a:rPr lang="en-US" altLang="ja-JP" dirty="0" smtClean="0">
                  <a:latin typeface="Courier"/>
                  <a:cs typeface="Courier"/>
                </a:rPr>
                <a:t>(</a:t>
              </a:r>
              <a:r>
                <a:rPr lang="ru-RU" altLang="ja-JP" dirty="0" smtClean="0">
                  <a:latin typeface="Courier"/>
                  <a:cs typeface="Courier"/>
                </a:rPr>
                <a:t>14</a:t>
              </a:r>
              <a:r>
                <a:rPr lang="en-US" altLang="ja-JP" dirty="0" smtClean="0">
                  <a:latin typeface="Courier"/>
                  <a:cs typeface="Courier"/>
                </a:rPr>
                <a:t>, </a:t>
              </a:r>
              <a:r>
                <a:rPr lang="en-US" altLang="ja-JP" dirty="0" err="1">
                  <a:latin typeface="Courier"/>
                  <a:cs typeface="Courier"/>
                </a:rPr>
                <a:t>mystr</a:t>
              </a:r>
              <a:r>
                <a:rPr lang="en-US" altLang="ja-JP" dirty="0">
                  <a:latin typeface="Courier"/>
                  <a:cs typeface="Courier"/>
                </a:rPr>
                <a:t>);   </a:t>
              </a:r>
              <a:endParaRPr lang="ru-RU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ja-JP" dirty="0">
                  <a:latin typeface="Courier"/>
                  <a:cs typeface="Courier"/>
                </a:rPr>
                <a:t>   </a:t>
              </a:r>
              <a:r>
                <a:rPr lang="en-US" altLang="ja-JP" dirty="0">
                  <a:latin typeface="Courier"/>
                  <a:cs typeface="Courier"/>
                </a:rPr>
                <a:t>return 0;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}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 smtClean="0">
                  <a:latin typeface="Courier"/>
                  <a:cs typeface="Courier"/>
                </a:rPr>
                <a:t>char </a:t>
              </a:r>
              <a:r>
                <a:rPr lang="en-US" altLang="ja-JP" dirty="0" err="1" smtClean="0">
                  <a:latin typeface="Courier"/>
                  <a:cs typeface="Courier"/>
                </a:rPr>
                <a:t>show_array</a:t>
              </a:r>
              <a:r>
                <a:rPr lang="en-US" altLang="ja-JP" dirty="0" smtClean="0">
                  <a:latin typeface="Courier"/>
                  <a:cs typeface="Courier"/>
                </a:rPr>
                <a:t>(</a:t>
              </a: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</a:t>
              </a:r>
              <a:r>
                <a:rPr lang="en-US" altLang="ja-JP" dirty="0" err="1" smtClean="0">
                  <a:latin typeface="Courier"/>
                  <a:cs typeface="Courier"/>
                </a:rPr>
                <a:t>arrlen</a:t>
              </a:r>
              <a:r>
                <a:rPr lang="en-US" altLang="ja-JP" dirty="0" smtClean="0">
                  <a:latin typeface="Courier"/>
                  <a:cs typeface="Courier"/>
                </a:rPr>
                <a:t>, char array[]){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 </a:t>
              </a:r>
              <a:r>
                <a:rPr lang="en-US" altLang="ja-JP" dirty="0" smtClean="0">
                  <a:latin typeface="Courier"/>
                  <a:cs typeface="Courier"/>
                </a:rPr>
                <a:t>char buffer[32];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 </a:t>
              </a: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for (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 = 0;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 &lt; </a:t>
              </a:r>
              <a:r>
                <a:rPr lang="en-US" altLang="ja-JP" dirty="0" err="1" smtClean="0">
                  <a:latin typeface="Courier"/>
                  <a:cs typeface="Courier"/>
                </a:rPr>
                <a:t>arrlen</a:t>
              </a:r>
              <a:r>
                <a:rPr lang="en-US" altLang="ja-JP" dirty="0" smtClean="0">
                  <a:latin typeface="Courier"/>
                  <a:cs typeface="Courier"/>
                </a:rPr>
                <a:t>;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++)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   buffer[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] = array[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];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dirty="0" smtClean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  <a:r>
                <a:rPr lang="en-US" altLang="ja-JP" dirty="0" err="1" smtClean="0">
                  <a:latin typeface="Courier"/>
                  <a:cs typeface="Courier"/>
                </a:rPr>
                <a:t>printf</a:t>
              </a:r>
              <a:r>
                <a:rPr lang="en-US" altLang="ja-JP" dirty="0" smtClean="0">
                  <a:latin typeface="Courier"/>
                  <a:cs typeface="Courier"/>
                </a:rPr>
                <a:t>(buffer);</a:t>
              </a:r>
              <a:r>
                <a:rPr lang="en-US" altLang="ja-JP" dirty="0">
                  <a:latin typeface="Courier"/>
                  <a:cs typeface="Courier"/>
                </a:rPr>
                <a:t/>
              </a:r>
              <a:br>
                <a:rPr lang="en-US" altLang="ja-JP" dirty="0">
                  <a:latin typeface="Courier"/>
                  <a:cs typeface="Courier"/>
                </a:rPr>
              </a:br>
              <a:r>
                <a:rPr lang="en-US" altLang="ja-JP" dirty="0">
                  <a:latin typeface="Courier"/>
                  <a:cs typeface="Courier"/>
                </a:rPr>
                <a:t>}</a:t>
              </a: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609600" y="1059679"/>
            <a:ext cx="10933615" cy="5143628"/>
            <a:chOff x="3002" y="1427"/>
            <a:chExt cx="2157" cy="1277"/>
          </a:xfrm>
        </p:grpSpPr>
        <p:sp>
          <p:nvSpPr>
            <p:cNvPr id="8" name="TextBox 20"/>
            <p:cNvSpPr txBox="1">
              <a:spLocks noChangeArrowheads="1"/>
            </p:cNvSpPr>
            <p:nvPr/>
          </p:nvSpPr>
          <p:spPr bwMode="auto">
            <a:xfrm>
              <a:off x="3002" y="1427"/>
              <a:ext cx="1250" cy="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7F7F7F"/>
              </a:solidFill>
              <a:miter lim="800000"/>
              <a:headEnd/>
              <a:tailEnd/>
            </a:ln>
            <a:effectLst/>
          </p:spPr>
          <p:txBody>
            <a:bodyPr wrap="none" tIns="0" anchor="ctr" anchorCtr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f</a:t>
              </a:r>
              <a:r>
                <a:rPr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ile-1</a:t>
              </a:r>
              <a:r>
                <a:rPr kumimoji="0"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.c</a:t>
              </a:r>
              <a:endParaRPr kumimoji="0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  <p:sp>
          <p:nvSpPr>
            <p:cNvPr id="9" name="TextBox 20"/>
            <p:cNvSpPr txBox="1">
              <a:spLocks noChangeArrowheads="1"/>
            </p:cNvSpPr>
            <p:nvPr/>
          </p:nvSpPr>
          <p:spPr bwMode="auto">
            <a:xfrm>
              <a:off x="3002" y="1603"/>
              <a:ext cx="2157" cy="1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 err="1">
                  <a:latin typeface="Courier"/>
                  <a:cs typeface="Courier"/>
                </a:rPr>
                <a:t>int</a:t>
              </a:r>
              <a:r>
                <a:rPr lang="en-US" altLang="ja-JP" dirty="0">
                  <a:latin typeface="Courier"/>
                  <a:cs typeface="Courier"/>
                </a:rPr>
                <a:t> main(){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char </a:t>
              </a:r>
              <a:r>
                <a:rPr lang="en-US" altLang="ja-JP" dirty="0" err="1">
                  <a:latin typeface="Courier"/>
                  <a:cs typeface="Courier"/>
                </a:rPr>
                <a:t>mystr</a:t>
              </a:r>
              <a:r>
                <a:rPr lang="en-US" altLang="ja-JP" dirty="0">
                  <a:latin typeface="Courier"/>
                  <a:cs typeface="Courier"/>
                </a:rPr>
                <a:t>[] = </a:t>
              </a:r>
              <a:r>
                <a:rPr lang="en-US" altLang="ja-JP" dirty="0" smtClean="0">
                  <a:latin typeface="Courier"/>
                  <a:cs typeface="Courier"/>
                </a:rPr>
                <a:t>“</a:t>
              </a:r>
              <a:r>
                <a:rPr lang="en-US" altLang="ja-JP" dirty="0">
                  <a:latin typeface="Courier"/>
                  <a:cs typeface="Courier"/>
                </a:rPr>
                <a:t>This is a test with very long string</a:t>
              </a:r>
              <a:r>
                <a:rPr lang="en-US" altLang="ja-JP" dirty="0" smtClean="0">
                  <a:latin typeface="Courier"/>
                  <a:cs typeface="Courier"/>
                </a:rPr>
                <a:t>”;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</a:t>
              </a:r>
              <a:r>
                <a:rPr lang="en-US" altLang="ja-JP" dirty="0" err="1" smtClean="0">
                  <a:latin typeface="Courier"/>
                  <a:cs typeface="Courier"/>
                </a:rPr>
                <a:t>show_array</a:t>
              </a:r>
              <a:r>
                <a:rPr lang="en-US" altLang="ja-JP" dirty="0" smtClean="0">
                  <a:latin typeface="Courier"/>
                  <a:cs typeface="Courier"/>
                </a:rPr>
                <a:t>(</a:t>
              </a:r>
              <a:r>
                <a:rPr lang="ru-RU" altLang="ja-JP" dirty="0" smtClean="0">
                  <a:latin typeface="Courier"/>
                  <a:cs typeface="Courier"/>
                </a:rPr>
                <a:t>38</a:t>
              </a:r>
              <a:r>
                <a:rPr lang="en-US" altLang="ja-JP" dirty="0" smtClean="0">
                  <a:latin typeface="Courier"/>
                  <a:cs typeface="Courier"/>
                </a:rPr>
                <a:t>, </a:t>
              </a:r>
              <a:r>
                <a:rPr lang="en-US" altLang="ja-JP" dirty="0" err="1">
                  <a:latin typeface="Courier"/>
                  <a:cs typeface="Courier"/>
                </a:rPr>
                <a:t>mystr</a:t>
              </a:r>
              <a:r>
                <a:rPr lang="en-US" altLang="ja-JP" dirty="0">
                  <a:latin typeface="Courier"/>
                  <a:cs typeface="Courier"/>
                </a:rPr>
                <a:t>);   </a:t>
              </a:r>
              <a:endParaRPr lang="ru-RU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ja-JP" dirty="0">
                  <a:latin typeface="Courier"/>
                  <a:cs typeface="Courier"/>
                </a:rPr>
                <a:t>   </a:t>
              </a:r>
              <a:r>
                <a:rPr lang="en-US" altLang="ja-JP" dirty="0">
                  <a:latin typeface="Courier"/>
                  <a:cs typeface="Courier"/>
                </a:rPr>
                <a:t>return 0;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}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 smtClean="0">
                  <a:latin typeface="Courier"/>
                  <a:cs typeface="Courier"/>
                </a:rPr>
                <a:t>char </a:t>
              </a:r>
              <a:r>
                <a:rPr lang="en-US" altLang="ja-JP" dirty="0" err="1" smtClean="0">
                  <a:latin typeface="Courier"/>
                  <a:cs typeface="Courier"/>
                </a:rPr>
                <a:t>show_array</a:t>
              </a:r>
              <a:r>
                <a:rPr lang="en-US" altLang="ja-JP" dirty="0" smtClean="0">
                  <a:latin typeface="Courier"/>
                  <a:cs typeface="Courier"/>
                </a:rPr>
                <a:t>(</a:t>
              </a: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</a:t>
              </a:r>
              <a:r>
                <a:rPr lang="en-US" altLang="ja-JP" dirty="0" err="1" smtClean="0">
                  <a:latin typeface="Courier"/>
                  <a:cs typeface="Courier"/>
                </a:rPr>
                <a:t>arrlen</a:t>
              </a:r>
              <a:r>
                <a:rPr lang="en-US" altLang="ja-JP" dirty="0" smtClean="0">
                  <a:latin typeface="Courier"/>
                  <a:cs typeface="Courier"/>
                </a:rPr>
                <a:t>, char array[]){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 </a:t>
              </a:r>
              <a:r>
                <a:rPr lang="en-US" altLang="ja-JP" dirty="0" smtClean="0">
                  <a:latin typeface="Courier"/>
                  <a:cs typeface="Courier"/>
                </a:rPr>
                <a:t>char buffer[32];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 </a:t>
              </a: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for (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 = 0;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 &lt; </a:t>
              </a:r>
              <a:r>
                <a:rPr lang="en-US" altLang="ja-JP" dirty="0" err="1" smtClean="0">
                  <a:latin typeface="Courier"/>
                  <a:cs typeface="Courier"/>
                </a:rPr>
                <a:t>arrlen</a:t>
              </a:r>
              <a:r>
                <a:rPr lang="en-US" altLang="ja-JP" dirty="0" smtClean="0">
                  <a:latin typeface="Courier"/>
                  <a:cs typeface="Courier"/>
                </a:rPr>
                <a:t>;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++)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   buffer[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] = array[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];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dirty="0" smtClean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  <a:r>
                <a:rPr lang="en-US" altLang="ja-JP" dirty="0" err="1" smtClean="0">
                  <a:latin typeface="Courier"/>
                  <a:cs typeface="Courier"/>
                </a:rPr>
                <a:t>printf</a:t>
              </a:r>
              <a:r>
                <a:rPr lang="en-US" altLang="ja-JP" dirty="0" smtClean="0">
                  <a:latin typeface="Courier"/>
                  <a:cs typeface="Courier"/>
                </a:rPr>
                <a:t>(buffer);</a:t>
              </a:r>
              <a:r>
                <a:rPr lang="en-US" altLang="ja-JP" dirty="0">
                  <a:latin typeface="Courier"/>
                  <a:cs typeface="Courier"/>
                </a:rPr>
                <a:t/>
              </a:r>
              <a:br>
                <a:rPr lang="en-US" altLang="ja-JP" dirty="0">
                  <a:latin typeface="Courier"/>
                  <a:cs typeface="Courier"/>
                </a:rPr>
              </a:br>
              <a:r>
                <a:rPr lang="en-US" altLang="ja-JP" dirty="0">
                  <a:latin typeface="Courier"/>
                  <a:cs typeface="Courier"/>
                </a:rPr>
                <a:t>}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6200000" flipH="1">
            <a:off x="2127902" y="2982482"/>
            <a:ext cx="854580" cy="18800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955113" y="3896982"/>
            <a:ext cx="1180214" cy="510363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38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3955113" y="3737494"/>
            <a:ext cx="172838" cy="234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839952" y="4321446"/>
            <a:ext cx="234247" cy="212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5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355567" y="954200"/>
            <a:ext cx="8874947" cy="2029222"/>
            <a:chOff x="3002" y="1427"/>
            <a:chExt cx="2160" cy="853"/>
          </a:xfrm>
        </p:grpSpPr>
        <p:sp>
          <p:nvSpPr>
            <p:cNvPr id="23" name="TextBox 20"/>
            <p:cNvSpPr txBox="1">
              <a:spLocks noChangeArrowheads="1"/>
            </p:cNvSpPr>
            <p:nvPr/>
          </p:nvSpPr>
          <p:spPr bwMode="auto">
            <a:xfrm>
              <a:off x="3002" y="1427"/>
              <a:ext cx="1251" cy="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7F7F7F"/>
              </a:solidFill>
              <a:miter lim="800000"/>
              <a:headEnd/>
              <a:tailEnd/>
            </a:ln>
            <a:effectLst/>
          </p:spPr>
          <p:txBody>
            <a:bodyPr wrap="none" tIns="0" anchor="ctr" anchorCtr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Arial" pitchFamily="34" charset="0"/>
                </a:rPr>
                <a:t>f</a:t>
              </a:r>
              <a:r>
                <a:rPr lang="en-US" altLang="ja-JP" dirty="0" smtClean="0">
                  <a:latin typeface="Arial" pitchFamily="34" charset="0"/>
                </a:rPr>
                <a:t>ile-2</a:t>
              </a:r>
              <a:r>
                <a:rPr kumimoji="0" lang="en-US" altLang="ja-JP" dirty="0" smtClean="0">
                  <a:latin typeface="Arial" pitchFamily="34" charset="0"/>
                </a:rPr>
                <a:t>.c</a:t>
              </a:r>
              <a:endParaRPr kumimoji="0" lang="ja-JP" altLang="en-US" dirty="0">
                <a:latin typeface="Arial" pitchFamily="34" charset="0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002" y="1603"/>
              <a:ext cx="2160" cy="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7F7F7F"/>
              </a:solidFill>
              <a:miter lim="800000"/>
              <a:headEnd/>
              <a:tailEnd/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main(){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char </a:t>
              </a:r>
              <a:r>
                <a:rPr lang="en-US" altLang="ja-JP" dirty="0" err="1" smtClean="0">
                  <a:latin typeface="Courier"/>
                  <a:cs typeface="Courier"/>
                </a:rPr>
                <a:t>mystr</a:t>
              </a:r>
              <a:r>
                <a:rPr lang="en-US" altLang="ja-JP" dirty="0" smtClean="0">
                  <a:latin typeface="Courier"/>
                  <a:cs typeface="Courier"/>
                </a:rPr>
                <a:t>[] = “This is a test with very long string”;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  <a:r>
                <a:rPr lang="en-US" altLang="ja-JP" dirty="0" err="1" smtClean="0">
                  <a:latin typeface="Courier"/>
                  <a:cs typeface="Courier"/>
                </a:rPr>
                <a:t>show_array</a:t>
              </a:r>
              <a:r>
                <a:rPr lang="en-US" altLang="ja-JP" dirty="0" smtClean="0">
                  <a:latin typeface="Courier"/>
                  <a:cs typeface="Courier"/>
                </a:rPr>
                <a:t>(38, </a:t>
              </a:r>
              <a:r>
                <a:rPr lang="en-US" altLang="ja-JP" dirty="0" err="1" smtClean="0">
                  <a:latin typeface="Courier"/>
                  <a:cs typeface="Courier"/>
                </a:rPr>
                <a:t>mystr</a:t>
              </a:r>
              <a:r>
                <a:rPr lang="en-US" altLang="ja-JP" dirty="0" smtClean="0">
                  <a:latin typeface="Courier"/>
                  <a:cs typeface="Courier"/>
                </a:rPr>
                <a:t>);   </a:t>
              </a:r>
              <a:endParaRPr lang="ru-RU" altLang="ja-JP" dirty="0" smtClean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ja-JP" dirty="0">
                  <a:latin typeface="Courier"/>
                  <a:cs typeface="Courier"/>
                </a:rPr>
                <a:t> </a:t>
              </a:r>
              <a:r>
                <a:rPr lang="ru-RU" altLang="ja-JP" dirty="0" smtClean="0">
                  <a:latin typeface="Courier"/>
                  <a:cs typeface="Courier"/>
                </a:rPr>
                <a:t>  </a:t>
              </a:r>
              <a:r>
                <a:rPr lang="en-US" altLang="ja-JP" dirty="0" smtClean="0">
                  <a:latin typeface="Courier"/>
                  <a:cs typeface="Courier"/>
                </a:rPr>
                <a:t>return 0;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}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r>
              <a:rPr lang="ru-RU" altLang="ja-JP" dirty="0" smtClean="0">
                <a:cs typeface="Times New Roman" pitchFamily="18" charset="0"/>
              </a:rPr>
              <a:t>Анализ за </a:t>
            </a:r>
            <a:r>
              <a:rPr lang="ru-RU" altLang="ja-JP" dirty="0">
                <a:cs typeface="Times New Roman" pitchFamily="18" charset="0"/>
              </a:rPr>
              <a:t>пределами функций, классов, модулей</a:t>
            </a:r>
            <a:endParaRPr lang="ja-JP" altLang="en-US" dirty="0" smtClean="0">
              <a:cs typeface="Times New Roman" pitchFamily="18" charset="0"/>
            </a:endParaRP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5170319" y="3156039"/>
            <a:ext cx="6372896" cy="3047268"/>
            <a:chOff x="3002" y="1427"/>
            <a:chExt cx="2157" cy="1277"/>
          </a:xfrm>
        </p:grpSpPr>
        <p:sp>
          <p:nvSpPr>
            <p:cNvPr id="6" name="TextBox 20"/>
            <p:cNvSpPr txBox="1">
              <a:spLocks noChangeArrowheads="1"/>
            </p:cNvSpPr>
            <p:nvPr/>
          </p:nvSpPr>
          <p:spPr bwMode="auto">
            <a:xfrm>
              <a:off x="3002" y="1427"/>
              <a:ext cx="1250" cy="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7F7F7F"/>
              </a:solidFill>
              <a:miter lim="800000"/>
              <a:headEnd/>
              <a:tailEnd/>
            </a:ln>
            <a:effectLst/>
          </p:spPr>
          <p:txBody>
            <a:bodyPr wrap="none" tIns="0" anchor="ctr" anchorCtr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f</a:t>
              </a:r>
              <a:r>
                <a:rPr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ile-1</a:t>
              </a:r>
              <a:r>
                <a:rPr kumimoji="0"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</a:rPr>
                <a:t>.c</a:t>
              </a:r>
              <a:endParaRPr kumimoji="0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  <p:sp>
          <p:nvSpPr>
            <p:cNvPr id="7" name="TextBox 20"/>
            <p:cNvSpPr txBox="1">
              <a:spLocks noChangeArrowheads="1"/>
            </p:cNvSpPr>
            <p:nvPr/>
          </p:nvSpPr>
          <p:spPr bwMode="auto">
            <a:xfrm>
              <a:off x="3002" y="1603"/>
              <a:ext cx="2157" cy="1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char </a:t>
              </a:r>
              <a:r>
                <a:rPr lang="en-US" altLang="ja-JP" dirty="0" err="1" smtClean="0">
                  <a:latin typeface="Courier"/>
                  <a:cs typeface="Courier"/>
                </a:rPr>
                <a:t>show_array</a:t>
              </a:r>
              <a:r>
                <a:rPr lang="en-US" altLang="ja-JP" dirty="0" smtClean="0">
                  <a:latin typeface="Courier"/>
                  <a:cs typeface="Courier"/>
                </a:rPr>
                <a:t>(</a:t>
              </a: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</a:t>
              </a:r>
              <a:r>
                <a:rPr lang="en-US" altLang="ja-JP" dirty="0" err="1" smtClean="0">
                  <a:latin typeface="Courier"/>
                  <a:cs typeface="Courier"/>
                </a:rPr>
                <a:t>arrlen</a:t>
              </a:r>
              <a:r>
                <a:rPr lang="en-US" altLang="ja-JP" dirty="0" smtClean="0">
                  <a:latin typeface="Courier"/>
                  <a:cs typeface="Courier"/>
                </a:rPr>
                <a:t>, char array[]){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 </a:t>
              </a:r>
              <a:r>
                <a:rPr lang="en-US" altLang="ja-JP" dirty="0" smtClean="0">
                  <a:latin typeface="Courier"/>
                  <a:cs typeface="Courier"/>
                </a:rPr>
                <a:t>char buffer[32];</a:t>
              </a:r>
              <a:endParaRPr lang="en-US" altLang="ja-JP" dirty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   </a:t>
              </a:r>
              <a:r>
                <a:rPr lang="en-US" altLang="ja-JP" dirty="0" err="1" smtClean="0">
                  <a:latin typeface="Courier"/>
                  <a:cs typeface="Courier"/>
                </a:rPr>
                <a:t>int</a:t>
              </a:r>
              <a:r>
                <a:rPr lang="en-US" altLang="ja-JP" dirty="0" smtClean="0">
                  <a:latin typeface="Courier"/>
                  <a:cs typeface="Courier"/>
                </a:rPr>
                <a:t>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for (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 = 0;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 &lt; </a:t>
              </a:r>
              <a:r>
                <a:rPr lang="en-US" altLang="ja-JP" dirty="0" err="1" smtClean="0">
                  <a:latin typeface="Courier"/>
                  <a:cs typeface="Courier"/>
                </a:rPr>
                <a:t>arrlen</a:t>
              </a:r>
              <a:r>
                <a:rPr lang="en-US" altLang="ja-JP" dirty="0" smtClean="0">
                  <a:latin typeface="Courier"/>
                  <a:cs typeface="Courier"/>
                </a:rPr>
                <a:t>; 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++)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   buffer[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] = array[</a:t>
              </a:r>
              <a:r>
                <a:rPr lang="en-US" altLang="ja-JP" dirty="0" err="1" smtClean="0">
                  <a:latin typeface="Courier"/>
                  <a:cs typeface="Courier"/>
                </a:rPr>
                <a:t>i</a:t>
              </a:r>
              <a:r>
                <a:rPr lang="en-US" altLang="ja-JP" dirty="0" smtClean="0">
                  <a:latin typeface="Courier"/>
                  <a:cs typeface="Courier"/>
                </a:rPr>
                <a:t>];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dirty="0" smtClean="0">
                <a:latin typeface="Courier"/>
                <a:cs typeface="Courie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latin typeface="Courier"/>
                  <a:cs typeface="Courier"/>
                </a:rPr>
                <a:t> </a:t>
              </a:r>
              <a:r>
                <a:rPr lang="en-US" altLang="ja-JP" dirty="0" smtClean="0">
                  <a:latin typeface="Courier"/>
                  <a:cs typeface="Courier"/>
                </a:rPr>
                <a:t>   </a:t>
              </a:r>
              <a:r>
                <a:rPr lang="en-US" altLang="ja-JP" dirty="0" err="1" smtClean="0">
                  <a:latin typeface="Courier"/>
                  <a:cs typeface="Courier"/>
                </a:rPr>
                <a:t>printf</a:t>
              </a:r>
              <a:r>
                <a:rPr lang="en-US" altLang="ja-JP" dirty="0" smtClean="0">
                  <a:latin typeface="Courier"/>
                  <a:cs typeface="Courier"/>
                </a:rPr>
                <a:t>(buffer);</a:t>
              </a:r>
              <a:r>
                <a:rPr lang="en-US" altLang="ja-JP" dirty="0">
                  <a:latin typeface="Courier"/>
                  <a:cs typeface="Courier"/>
                </a:rPr>
                <a:t/>
              </a:r>
              <a:br>
                <a:rPr lang="en-US" altLang="ja-JP" dirty="0">
                  <a:latin typeface="Courier"/>
                  <a:cs typeface="Courier"/>
                </a:rPr>
              </a:br>
              <a:r>
                <a:rPr lang="en-US" altLang="ja-JP" dirty="0">
                  <a:latin typeface="Courier"/>
                  <a:cs typeface="Courier"/>
                </a:rPr>
                <a:t>}</a:t>
              </a:r>
            </a:p>
          </p:txBody>
        </p:sp>
      </p:grpSp>
      <p:cxnSp>
        <p:nvCxnSpPr>
          <p:cNvPr id="3" name="Curved Connector 2"/>
          <p:cNvCxnSpPr/>
          <p:nvPr/>
        </p:nvCxnSpPr>
        <p:spPr>
          <a:xfrm>
            <a:off x="2190307" y="2183160"/>
            <a:ext cx="2980012" cy="2495166"/>
          </a:xfrm>
          <a:prstGeom prst="curvedConnector3">
            <a:avLst>
              <a:gd name="adj1" fmla="val 15034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image.freepik.com/free-icon/no-translate-detected_318-99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64" y="4905175"/>
            <a:ext cx="1298132" cy="12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.freepik.com/free-icon/exe-file_318-1007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60" y="3868577"/>
            <a:ext cx="1463997" cy="14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endCxn id="1028" idx="0"/>
          </p:cNvCxnSpPr>
          <p:nvPr/>
        </p:nvCxnSpPr>
        <p:spPr>
          <a:xfrm>
            <a:off x="931492" y="2983422"/>
            <a:ext cx="90967" cy="885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680313" y="5554241"/>
            <a:ext cx="1490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9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ja-JP" dirty="0">
                <a:cs typeface="Times New Roman" pitchFamily="18" charset="0"/>
              </a:rPr>
              <a:t>Наглядность и интерактивность результатов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73" y="1332086"/>
            <a:ext cx="9344025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73" y="3751436"/>
            <a:ext cx="9344025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594" y="1348792"/>
            <a:ext cx="6533892" cy="24284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33" y="3766629"/>
            <a:ext cx="5947744" cy="17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Image result for cwe log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387" y="4784971"/>
            <a:ext cx="967146" cy="40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r>
              <a:rPr lang="ru-RU" altLang="ja-JP" dirty="0" smtClean="0">
                <a:cs typeface="Times New Roman" pitchFamily="18" charset="0"/>
              </a:rPr>
              <a:t>Широкая поддержка технологий</a:t>
            </a:r>
            <a:endParaRPr lang="ja-JP" altLang="en-US" dirty="0" smtClean="0">
              <a:cs typeface="Times New Roman" pitchFamily="18" charset="0"/>
            </a:endParaRPr>
          </a:p>
        </p:txBody>
      </p:sp>
      <p:pic>
        <p:nvPicPr>
          <p:cNvPr id="6" name="Picture 4" descr="https://encrypted-tbn2.gstatic.com/images?q=tbn:ANd9GcQlc6EHWIJL44suYGoPEsP9so_4K_9uYR6VVYna8yzdy6KANSgU3dyAH8pv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00" y="2067233"/>
            <a:ext cx="1376796" cy="6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gcc.gnu.org/img/gccegg-65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154" y="2094915"/>
            <a:ext cx="542874" cy="6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19758" y="2846627"/>
            <a:ext cx="1096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CLANG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35712" y="2846627"/>
            <a:ext cx="1015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JAVAC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1721" y="4733839"/>
            <a:ext cx="1422742" cy="50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PCI Security Standards Council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4564" y="4747468"/>
            <a:ext cx="754470" cy="4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misra moto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15" y="4688299"/>
            <a:ext cx="677951" cy="5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http://www.fda.gov/graphics/FDAlogos1999/graphics/logo1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94" y="4755344"/>
            <a:ext cx="995214" cy="46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5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55" y="2887584"/>
            <a:ext cx="571965" cy="57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8" descr="C Sharp wordmark.sv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69" y="2109256"/>
            <a:ext cx="714914" cy="49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0" descr="https://qph.is.quoracdn.net/main-qimg-765a1e4e1f5e4a74dbe219e2e3ba98c7?convert_to_webp=true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95" y="1951682"/>
            <a:ext cx="1052982" cy="79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4" descr="https://achievement-images.teamtreehouse.com/iOS_Objective_C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2841810"/>
            <a:ext cx="633500" cy="6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7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96" y="1904720"/>
            <a:ext cx="766284" cy="76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2531224" y="1487978"/>
            <a:ext cx="3401568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45720" bIns="9144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kern="0" dirty="0" smtClean="0">
                <a:solidFill>
                  <a:srgbClr val="404040"/>
                </a:solidFill>
                <a:ea typeface="MS PGothic" pitchFamily="34" charset="-128"/>
              </a:rPr>
              <a:t>Языки</a:t>
            </a:r>
            <a:endParaRPr lang="en-US" b="1" kern="0" dirty="0">
              <a:solidFill>
                <a:srgbClr val="404040"/>
              </a:solidFill>
              <a:ea typeface="MS PGothic" pitchFamily="34" charset="-128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6095608" y="1487978"/>
            <a:ext cx="3401568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45720" bIns="9144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kern="0" dirty="0" smtClean="0">
                <a:solidFill>
                  <a:srgbClr val="404040"/>
                </a:solidFill>
                <a:ea typeface="MS PGothic" pitchFamily="34" charset="-128"/>
              </a:rPr>
              <a:t>Компиляторы</a:t>
            </a:r>
            <a:endParaRPr lang="en-US" b="1" kern="0" dirty="0">
              <a:solidFill>
                <a:srgbClr val="404040"/>
              </a:solidFill>
              <a:ea typeface="MS PGothic" pitchFamily="34" charset="-128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2531225" y="3993573"/>
            <a:ext cx="6965952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45720" bIns="9144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kern="0" dirty="0" smtClean="0">
                <a:solidFill>
                  <a:srgbClr val="404040"/>
                </a:solidFill>
                <a:ea typeface="MS PGothic" pitchFamily="34" charset="-128"/>
              </a:rPr>
              <a:t>Соответствие стандартам</a:t>
            </a:r>
            <a:endParaRPr lang="en-US" b="1" kern="0" dirty="0">
              <a:solidFill>
                <a:srgbClr val="404040"/>
              </a:solidFill>
              <a:ea typeface="MS PGothic" pitchFamily="34" charset="-128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807327" y="4665479"/>
            <a:ext cx="573610" cy="625876"/>
            <a:chOff x="10783434" y="4461644"/>
            <a:chExt cx="630971" cy="688464"/>
          </a:xfrm>
        </p:grpSpPr>
        <p:pic>
          <p:nvPicPr>
            <p:cNvPr id="35" name="Picture 30" descr="iso 26262 logo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83434" y="4461644"/>
              <a:ext cx="630971" cy="5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0" descr="iso 26262 logo"/>
            <p:cNvPicPr>
              <a:picLocks noChangeAspect="1" noChangeArrowheads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98523" y="4991447"/>
              <a:ext cx="606299" cy="15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s://im2-tub-ru.yandex.net/i?id=3aa50bbc3f9b9a608b02a65e5c716d91&amp;n=33&amp;h=215&amp;w=32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75" y="2871683"/>
            <a:ext cx="935305" cy="6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5" grpId="0" animBg="1"/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ja-JP" dirty="0">
                <a:cs typeface="Times New Roman" pitchFamily="18" charset="0"/>
              </a:rPr>
              <a:t>Низкий процент ложных срабатываний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37" y="1405538"/>
            <a:ext cx="4756727" cy="45984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function </a:t>
            </a:r>
            <a:r>
              <a:rPr lang="en-US" dirty="0" err="1" smtClean="0">
                <a:latin typeface="Consolas" panose="020B0609020204030204" pitchFamily="49" charset="0"/>
              </a:rPr>
              <a:t>calc</a:t>
            </a:r>
            <a:r>
              <a:rPr lang="en-US" dirty="0" smtClean="0">
                <a:latin typeface="Consolas" panose="020B0609020204030204" pitchFamily="49" charset="0"/>
              </a:rPr>
              <a:t>(bool a, bool b)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if (a)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  y = x * 3;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} else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if (a &amp;&amp; b)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   y = 5 / x;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} else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   y = 5 * x;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</a:endParaRPr>
          </a:p>
        </p:txBody>
      </p:sp>
      <p:sp>
        <p:nvSpPr>
          <p:cNvPr id="4" name="Овал 76"/>
          <p:cNvSpPr/>
          <p:nvPr/>
        </p:nvSpPr>
        <p:spPr>
          <a:xfrm>
            <a:off x="4045532" y="3669741"/>
            <a:ext cx="2410690" cy="455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Line Callout 2 31"/>
          <p:cNvSpPr/>
          <p:nvPr/>
        </p:nvSpPr>
        <p:spPr>
          <a:xfrm>
            <a:off x="7296730" y="3276428"/>
            <a:ext cx="1941873" cy="442659"/>
          </a:xfrm>
          <a:prstGeom prst="borderCallout2">
            <a:avLst>
              <a:gd name="adj1" fmla="val 142067"/>
              <a:gd name="adj2" fmla="val -43501"/>
              <a:gd name="adj3" fmla="val 63820"/>
              <a:gd name="adj4" fmla="val -30332"/>
              <a:gd name="adj5" fmla="val 35356"/>
              <a:gd name="adj6" fmla="val -50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Делим на 0?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9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r>
              <a:rPr lang="ru-RU" altLang="ja-JP" dirty="0" smtClean="0">
                <a:cs typeface="Times New Roman" pitchFamily="18" charset="0"/>
              </a:rPr>
              <a:t>Бесшовная интеграция</a:t>
            </a:r>
            <a:r>
              <a:rPr lang="en-US" altLang="ja-JP" dirty="0" smtClean="0">
                <a:cs typeface="Times New Roman" pitchFamily="18" charset="0"/>
              </a:rPr>
              <a:t>…</a:t>
            </a:r>
            <a:endParaRPr lang="ja-JP" altLang="en-US" dirty="0" smtClean="0"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43942" y="1211574"/>
            <a:ext cx="7065818" cy="4873342"/>
            <a:chOff x="5193874" y="916673"/>
            <a:chExt cx="6574264" cy="5642877"/>
          </a:xfrm>
        </p:grpSpPr>
        <p:sp>
          <p:nvSpPr>
            <p:cNvPr id="7" name="Oval 6"/>
            <p:cNvSpPr/>
            <p:nvPr/>
          </p:nvSpPr>
          <p:spPr>
            <a:xfrm>
              <a:off x="5608167" y="986396"/>
              <a:ext cx="5402733" cy="5402733"/>
            </a:xfrm>
            <a:prstGeom prst="ellipse">
              <a:avLst/>
            </a:prstGeom>
            <a:noFill/>
            <a:ln w="28575" cmpd="sng">
              <a:solidFill>
                <a:schemeClr val="bg1">
                  <a:lumMod val="6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2" r="-1962"/>
            <a:stretch/>
          </p:blipFill>
          <p:spPr bwMode="auto">
            <a:xfrm>
              <a:off x="8824061" y="916673"/>
              <a:ext cx="1138354" cy="446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77541" y="2203449"/>
              <a:ext cx="1171575" cy="527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10" name="Picture 5" descr="C:\Users\jjarboe\Downloads\noun_32727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39968" y="5321150"/>
              <a:ext cx="684212" cy="65419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1" name="Picture 4" descr="https://encrypted-tbn2.gstatic.com/images?q=tbn:ANd9GcQlc6EHWIJL44suYGoPEsP9so_4K_9uYR6VVYna8yzdy6KANSgU3dyAH8pv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662" y="3796537"/>
              <a:ext cx="1514476" cy="75723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544" y="5250631"/>
              <a:ext cx="763575" cy="75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13" name="Picture 10" descr="Eclipse logo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10" t="-612" r="-1496" b="-844"/>
            <a:stretch/>
          </p:blipFill>
          <p:spPr bwMode="auto">
            <a:xfrm>
              <a:off x="6394450" y="984250"/>
              <a:ext cx="1530350" cy="35560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4" name="Picture 12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50151" y="5993210"/>
              <a:ext cx="1485398" cy="56634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5" name="Picture 15"/>
            <p:cNvPicPr>
              <a:picLocks noChangeAspect="1" noChangeArrowheads="1"/>
            </p:cNvPicPr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77346" y="2176063"/>
              <a:ext cx="721579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16" name="Picture 16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874" y="3716487"/>
              <a:ext cx="828585" cy="1082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</p:pic>
      </p:grpSp>
    </p:spTree>
    <p:extLst>
      <p:ext uri="{BB962C8B-B14F-4D97-AF65-F5344CB8AC3E}">
        <p14:creationId xmlns:p14="http://schemas.microsoft.com/office/powerpoint/2010/main" val="34861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…с системой контроля версий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94" y="1211574"/>
            <a:ext cx="8048625" cy="4533900"/>
          </a:xfrm>
          <a:prstGeom prst="rect">
            <a:avLst/>
          </a:prstGeom>
        </p:spPr>
      </p:pic>
      <p:sp>
        <p:nvSpPr>
          <p:cNvPr id="5" name="Овал 76"/>
          <p:cNvSpPr/>
          <p:nvPr/>
        </p:nvSpPr>
        <p:spPr>
          <a:xfrm>
            <a:off x="3474720" y="1514358"/>
            <a:ext cx="1105594" cy="1378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Line Callout 2 31"/>
          <p:cNvSpPr/>
          <p:nvPr/>
        </p:nvSpPr>
        <p:spPr>
          <a:xfrm>
            <a:off x="337674" y="1211574"/>
            <a:ext cx="1941873" cy="442659"/>
          </a:xfrm>
          <a:prstGeom prst="borderCallout2">
            <a:avLst>
              <a:gd name="adj1" fmla="val 54431"/>
              <a:gd name="adj2" fmla="val 99667"/>
              <a:gd name="adj3" fmla="val 78843"/>
              <a:gd name="adj4" fmla="val 124252"/>
              <a:gd name="adj5" fmla="val 171817"/>
              <a:gd name="adj6" fmla="val 16244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Автор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Овал 76"/>
          <p:cNvSpPr/>
          <p:nvPr/>
        </p:nvSpPr>
        <p:spPr>
          <a:xfrm>
            <a:off x="4904509" y="2535382"/>
            <a:ext cx="1629295" cy="1547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Line Callout 2 31"/>
          <p:cNvSpPr/>
          <p:nvPr/>
        </p:nvSpPr>
        <p:spPr>
          <a:xfrm>
            <a:off x="337674" y="3257401"/>
            <a:ext cx="1941873" cy="442659"/>
          </a:xfrm>
          <a:prstGeom prst="borderCallout2">
            <a:avLst>
              <a:gd name="adj1" fmla="val 54431"/>
              <a:gd name="adj2" fmla="val 99667"/>
              <a:gd name="adj3" fmla="val 63820"/>
              <a:gd name="adj4" fmla="val 128533"/>
              <a:gd name="adj5" fmla="val 19707"/>
              <a:gd name="adj6" fmla="val 23607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Дата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Овал 76"/>
          <p:cNvSpPr/>
          <p:nvPr/>
        </p:nvSpPr>
        <p:spPr>
          <a:xfrm>
            <a:off x="6317673" y="4142014"/>
            <a:ext cx="856211" cy="160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Line Callout 2 31"/>
          <p:cNvSpPr/>
          <p:nvPr/>
        </p:nvSpPr>
        <p:spPr>
          <a:xfrm>
            <a:off x="337674" y="5081898"/>
            <a:ext cx="1941873" cy="442659"/>
          </a:xfrm>
          <a:prstGeom prst="borderCallout2">
            <a:avLst>
              <a:gd name="adj1" fmla="val 54431"/>
              <a:gd name="adj2" fmla="val 99667"/>
              <a:gd name="adj3" fmla="val 63820"/>
              <a:gd name="adj4" fmla="val 128533"/>
              <a:gd name="adj5" fmla="val -34752"/>
              <a:gd name="adj6" fmla="val 30842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Ревизия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06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ru-RU" dirty="0" smtClean="0"/>
              <a:t>со средой разработки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534" y="997856"/>
            <a:ext cx="8222932" cy="5172352"/>
          </a:xfrm>
          <a:prstGeom prst="rect">
            <a:avLst/>
          </a:prstGeom>
        </p:spPr>
      </p:pic>
      <p:sp>
        <p:nvSpPr>
          <p:cNvPr id="6" name="Овал 76"/>
          <p:cNvSpPr/>
          <p:nvPr/>
        </p:nvSpPr>
        <p:spPr>
          <a:xfrm>
            <a:off x="4438997" y="4330930"/>
            <a:ext cx="5793970" cy="141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Line Callout 2 31"/>
          <p:cNvSpPr/>
          <p:nvPr/>
        </p:nvSpPr>
        <p:spPr>
          <a:xfrm>
            <a:off x="257695" y="5081898"/>
            <a:ext cx="2202871" cy="442659"/>
          </a:xfrm>
          <a:prstGeom prst="borderCallout2">
            <a:avLst>
              <a:gd name="adj1" fmla="val 52553"/>
              <a:gd name="adj2" fmla="val 100585"/>
              <a:gd name="adj3" fmla="val 63820"/>
              <a:gd name="adj4" fmla="val 128533"/>
              <a:gd name="adj5" fmla="val -2828"/>
              <a:gd name="adj6" fmla="val 19016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Список ошибок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Овал 76"/>
          <p:cNvSpPr/>
          <p:nvPr/>
        </p:nvSpPr>
        <p:spPr>
          <a:xfrm>
            <a:off x="4438997" y="2854036"/>
            <a:ext cx="5793970" cy="141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Line Callout 2 31"/>
          <p:cNvSpPr/>
          <p:nvPr/>
        </p:nvSpPr>
        <p:spPr>
          <a:xfrm>
            <a:off x="257695" y="3605004"/>
            <a:ext cx="2202871" cy="442659"/>
          </a:xfrm>
          <a:prstGeom prst="borderCallout2">
            <a:avLst>
              <a:gd name="adj1" fmla="val 52553"/>
              <a:gd name="adj2" fmla="val 100585"/>
              <a:gd name="adj3" fmla="val 63820"/>
              <a:gd name="adj4" fmla="val 128533"/>
              <a:gd name="adj5" fmla="val -2828"/>
              <a:gd name="adj6" fmla="val 19016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Ошибка в коде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00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…со средой разработки (продолжение)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353" y="1005838"/>
            <a:ext cx="8349426" cy="5260571"/>
          </a:xfrm>
          <a:prstGeom prst="rect">
            <a:avLst/>
          </a:prstGeom>
        </p:spPr>
      </p:pic>
      <p:sp>
        <p:nvSpPr>
          <p:cNvPr id="6" name="Овал 76"/>
          <p:cNvSpPr/>
          <p:nvPr/>
        </p:nvSpPr>
        <p:spPr>
          <a:xfrm>
            <a:off x="4438997" y="4330930"/>
            <a:ext cx="5793970" cy="1745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Line Callout 2 31"/>
          <p:cNvSpPr/>
          <p:nvPr/>
        </p:nvSpPr>
        <p:spPr>
          <a:xfrm>
            <a:off x="257695" y="5081898"/>
            <a:ext cx="2202871" cy="620633"/>
          </a:xfrm>
          <a:prstGeom prst="borderCallout2">
            <a:avLst>
              <a:gd name="adj1" fmla="val 52553"/>
              <a:gd name="adj2" fmla="val 100585"/>
              <a:gd name="adj3" fmla="val 63820"/>
              <a:gd name="adj4" fmla="val 128533"/>
              <a:gd name="adj5" fmla="val 17829"/>
              <a:gd name="adj6" fmla="val 18978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Описание и обработка ошибки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Овал 76"/>
          <p:cNvSpPr/>
          <p:nvPr/>
        </p:nvSpPr>
        <p:spPr>
          <a:xfrm>
            <a:off x="6242858" y="1211574"/>
            <a:ext cx="3241964" cy="3057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Line Callout 2 31"/>
          <p:cNvSpPr/>
          <p:nvPr/>
        </p:nvSpPr>
        <p:spPr>
          <a:xfrm>
            <a:off x="257695" y="3605004"/>
            <a:ext cx="2202871" cy="442659"/>
          </a:xfrm>
          <a:prstGeom prst="borderCallout2">
            <a:avLst>
              <a:gd name="adj1" fmla="val 52553"/>
              <a:gd name="adj2" fmla="val 100585"/>
              <a:gd name="adj3" fmla="val 63820"/>
              <a:gd name="adj4" fmla="val 128533"/>
              <a:gd name="adj5" fmla="val -149305"/>
              <a:gd name="adj6" fmla="val 27243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Локальный анализ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7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Стоимость устранения ошибки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52008" y="5805487"/>
            <a:ext cx="141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Разработка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43744" y="5805487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Тестирование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01667" y="580548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Поддержка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89699" y="5808690"/>
            <a:ext cx="81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Релиз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052512"/>
            <a:ext cx="8058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…c </a:t>
            </a:r>
            <a:r>
              <a:rPr lang="ru-RU" dirty="0" smtClean="0"/>
              <a:t>сервером сборки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961669"/>
            <a:ext cx="8578648" cy="5246725"/>
          </a:xfrm>
          <a:prstGeom prst="rect">
            <a:avLst/>
          </a:prstGeom>
        </p:spPr>
      </p:pic>
      <p:sp>
        <p:nvSpPr>
          <p:cNvPr id="7" name="Овал 76"/>
          <p:cNvSpPr/>
          <p:nvPr/>
        </p:nvSpPr>
        <p:spPr>
          <a:xfrm>
            <a:off x="4438997" y="4330929"/>
            <a:ext cx="6242858" cy="196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Line Callout 2 31"/>
          <p:cNvSpPr/>
          <p:nvPr/>
        </p:nvSpPr>
        <p:spPr>
          <a:xfrm>
            <a:off x="274321" y="4713314"/>
            <a:ext cx="2202871" cy="1197033"/>
          </a:xfrm>
          <a:prstGeom prst="borderCallout2">
            <a:avLst>
              <a:gd name="adj1" fmla="val 52553"/>
              <a:gd name="adj2" fmla="val 100585"/>
              <a:gd name="adj3" fmla="val 63820"/>
              <a:gd name="adj4" fmla="val 128533"/>
              <a:gd name="adj5" fmla="val 42930"/>
              <a:gd name="adj6" fmla="val 1894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Зависимость сборки от результатов анализа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Овал 76"/>
          <p:cNvSpPr/>
          <p:nvPr/>
        </p:nvSpPr>
        <p:spPr>
          <a:xfrm>
            <a:off x="4438997" y="2284784"/>
            <a:ext cx="6242858" cy="196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Line Callout 2 31"/>
          <p:cNvSpPr/>
          <p:nvPr/>
        </p:nvSpPr>
        <p:spPr>
          <a:xfrm>
            <a:off x="274321" y="2984269"/>
            <a:ext cx="2202871" cy="879933"/>
          </a:xfrm>
          <a:prstGeom prst="borderCallout2">
            <a:avLst>
              <a:gd name="adj1" fmla="val 52553"/>
              <a:gd name="adj2" fmla="val 100585"/>
              <a:gd name="adj3" fmla="val 63820"/>
              <a:gd name="adj4" fmla="val 128533"/>
              <a:gd name="adj5" fmla="val 42930"/>
              <a:gd name="adj6" fmla="val 1894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Установка в виде плагина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98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3356" y="2377632"/>
            <a:ext cx="6618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Как проверить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статический </a:t>
            </a:r>
            <a:endParaRPr lang="en-US" sz="3600" b="1" dirty="0" smtClean="0"/>
          </a:p>
          <a:p>
            <a:pPr algn="ctr"/>
            <a:r>
              <a:rPr lang="ru-RU" sz="3600" b="1" dirty="0"/>
              <a:t>а</a:t>
            </a:r>
            <a:r>
              <a:rPr lang="ru-RU" sz="3600" b="1" dirty="0" smtClean="0"/>
              <a:t>нализатор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деле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9190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тестирования </a:t>
            </a:r>
            <a:r>
              <a:rPr lang="en-US" dirty="0" smtClean="0"/>
              <a:t>open</a:t>
            </a:r>
            <a:r>
              <a:rPr lang="ru-RU" dirty="0" smtClean="0"/>
              <a:t> </a:t>
            </a:r>
            <a:r>
              <a:rPr lang="en-US" dirty="0" smtClean="0"/>
              <a:t>source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4485" y="1816403"/>
            <a:ext cx="392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https</a:t>
            </a:r>
            <a:r>
              <a:rPr lang="ru-RU" sz="2400" dirty="0"/>
              <a:t>://scan.coverity.com</a:t>
            </a:r>
          </a:p>
        </p:txBody>
      </p:sp>
      <p:pic>
        <p:nvPicPr>
          <p:cNvPr id="2050" name="Picture 2" descr="https://foundationcapital.com/wp-content/uploads/2016/08/untitled-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08" y="1277520"/>
            <a:ext cx="2736769" cy="15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574485" y="4498145"/>
            <a:ext cx="6774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https://github.com/SonarSource/sonar-examples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4485" y="3157274"/>
            <a:ext cx="4872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https://www.viva64.com/ru/b/0193/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57" y="2673283"/>
            <a:ext cx="3610420" cy="13865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930" y="4264256"/>
            <a:ext cx="3253047" cy="9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Требуйте триал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34" y="1110647"/>
            <a:ext cx="8995213" cy="5033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4109" y="1723697"/>
            <a:ext cx="39729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Ребята,</a:t>
            </a:r>
          </a:p>
          <a:p>
            <a:r>
              <a:rPr lang="ru-RU" sz="3200" dirty="0" smtClean="0"/>
              <a:t>прежде, чем бежать</a:t>
            </a:r>
          </a:p>
          <a:p>
            <a:r>
              <a:rPr lang="ru-RU" sz="3200" dirty="0"/>
              <a:t>с</a:t>
            </a:r>
            <a:r>
              <a:rPr lang="ru-RU" sz="3200" dirty="0" smtClean="0"/>
              <a:t> княжной в ЗАГС, </a:t>
            </a:r>
          </a:p>
          <a:p>
            <a:r>
              <a:rPr lang="ru-RU" sz="3200" dirty="0"/>
              <a:t>п</a:t>
            </a:r>
            <a:r>
              <a:rPr lang="ru-RU" sz="3200" dirty="0" smtClean="0"/>
              <a:t>опробуйте сначала вместе</a:t>
            </a:r>
          </a:p>
          <a:p>
            <a:r>
              <a:rPr lang="ru-RU" sz="3200" dirty="0"/>
              <a:t>п</a:t>
            </a:r>
            <a:r>
              <a:rPr lang="ru-RU" sz="3200" dirty="0" smtClean="0"/>
              <a:t>оклеить обои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753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Используйте готовые тесты статических анализаторов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samate.nist.gov</a:t>
            </a:r>
            <a:r>
              <a:rPr lang="ru-RU" dirty="0" smtClean="0"/>
              <a:t>:</a:t>
            </a:r>
          </a:p>
          <a:p>
            <a:r>
              <a:rPr lang="en-US" b="1" dirty="0"/>
              <a:t>Test Suite #57: C++ Test Suite for Source Code Analyzer - weakness</a:t>
            </a:r>
          </a:p>
          <a:p>
            <a:r>
              <a:rPr lang="en-US" b="1" dirty="0"/>
              <a:t>Test Suite #59: C++ Test Suite for Source Code Analyzer - weakness </a:t>
            </a:r>
            <a:r>
              <a:rPr lang="en-US" b="1" dirty="0" smtClean="0"/>
              <a:t>suppression</a:t>
            </a:r>
          </a:p>
          <a:p>
            <a:r>
              <a:rPr lang="fr-FR" b="1" dirty="0"/>
              <a:t>Test Suite #64: Java Test Suite for Source Code Analyzer - false </a:t>
            </a:r>
            <a:r>
              <a:rPr lang="fr-FR" b="1" dirty="0" smtClean="0"/>
              <a:t>positive</a:t>
            </a:r>
            <a:endParaRPr lang="en-US" b="1" dirty="0" smtClean="0"/>
          </a:p>
          <a:p>
            <a:r>
              <a:rPr lang="en-US" b="1" dirty="0" smtClean="0"/>
              <a:t>Test </a:t>
            </a:r>
            <a:r>
              <a:rPr lang="en-US" b="1" dirty="0"/>
              <a:t>Suite #65: Java Test Suite for Source Code Analyzer - weakness </a:t>
            </a:r>
            <a:r>
              <a:rPr lang="en-US" b="1" dirty="0" err="1" smtClean="0"/>
              <a:t>suppresion</a:t>
            </a:r>
            <a:endParaRPr lang="en-US" b="1" dirty="0"/>
          </a:p>
          <a:p>
            <a:r>
              <a:rPr lang="en-US" b="1" dirty="0"/>
              <a:t>Test Suite #100: C Test Suite for Source Code Analyzer v2 - Vulnerable</a:t>
            </a:r>
          </a:p>
          <a:p>
            <a:r>
              <a:rPr lang="en-US" b="1" dirty="0"/>
              <a:t>Test Suite #101: C Test Suite for Source Code Analyzer v2 - Secure</a:t>
            </a:r>
          </a:p>
          <a:p>
            <a:endParaRPr lang="ru-R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1239" y="2377632"/>
            <a:ext cx="464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Сфера применения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4345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SAST – Static Application </a:t>
            </a:r>
            <a:r>
              <a:rPr lang="en-US" dirty="0" smtClean="0">
                <a:solidFill>
                  <a:srgbClr val="FF0000"/>
                </a:solidFill>
              </a:rPr>
              <a:t>Security</a:t>
            </a:r>
            <a:r>
              <a:rPr lang="en-US" dirty="0" smtClean="0"/>
              <a:t>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Поиск уязвимостей – </a:t>
            </a:r>
            <a:r>
              <a:rPr lang="ru-RU" b="1" dirty="0" smtClean="0"/>
              <a:t>дефектов кода</a:t>
            </a:r>
            <a:r>
              <a:rPr lang="ru-RU" dirty="0" smtClean="0"/>
              <a:t>, делающих возможным атаку на приложение</a:t>
            </a:r>
          </a:p>
          <a:p>
            <a:r>
              <a:rPr lang="ru-RU" dirty="0" smtClean="0"/>
              <a:t>Поиск ошибок – </a:t>
            </a:r>
            <a:r>
              <a:rPr lang="ru-RU" b="1" dirty="0" smtClean="0"/>
              <a:t>дефектов кода</a:t>
            </a:r>
            <a:r>
              <a:rPr lang="ru-RU" dirty="0" smtClean="0"/>
              <a:t>, нарушающих стабильность работы приложения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0835805">
            <a:off x="730305" y="3208404"/>
            <a:ext cx="10565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Учитывайте свою специфику!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99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6776" y="2377632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Покупка</a:t>
            </a:r>
          </a:p>
        </p:txBody>
      </p:sp>
    </p:spTree>
    <p:extLst>
      <p:ext uri="{BB962C8B-B14F-4D97-AF65-F5344CB8AC3E}">
        <p14:creationId xmlns:p14="http://schemas.microsoft.com/office/powerpoint/2010/main" val="2272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SAST – </a:t>
            </a:r>
            <a:r>
              <a:rPr lang="ru-RU" smtClean="0"/>
              <a:t>расход </a:t>
            </a:r>
            <a:r>
              <a:rPr lang="ru-RU" dirty="0" smtClean="0"/>
              <a:t>каждый год</a:t>
            </a:r>
            <a:endParaRPr lang="en-US" dirty="0"/>
          </a:p>
        </p:txBody>
      </p:sp>
      <p:sp>
        <p:nvSpPr>
          <p:cNvPr id="4" name="Flowchart: Connector 3"/>
          <p:cNvSpPr/>
          <p:nvPr/>
        </p:nvSpPr>
        <p:spPr>
          <a:xfrm>
            <a:off x="609600" y="1377828"/>
            <a:ext cx="4378036" cy="4131425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000" b="1" dirty="0" smtClean="0">
                <a:latin typeface="Arial Black" panose="020B0A04020102020204" pitchFamily="34" charset="0"/>
              </a:rPr>
              <a:t>Необходимо платить за анализатор из года в год</a:t>
            </a:r>
            <a:endParaRPr lang="en-US" sz="3000" b="1" dirty="0">
              <a:latin typeface="Arial Black" panose="020B0A04020102020204" pitchFamily="34" charset="0"/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6921731" y="1377827"/>
            <a:ext cx="4378036" cy="4131425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000" b="1" dirty="0" smtClean="0">
                <a:latin typeface="Arial Black" panose="020B0A04020102020204" pitchFamily="34" charset="0"/>
              </a:rPr>
              <a:t>Можно выбрать другой анализатор</a:t>
            </a:r>
            <a:endParaRPr lang="en-US" sz="3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1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0567" y="2377632"/>
            <a:ext cx="2704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Внедрение</a:t>
            </a:r>
          </a:p>
        </p:txBody>
      </p:sp>
    </p:spTree>
    <p:extLst>
      <p:ext uri="{BB962C8B-B14F-4D97-AF65-F5344CB8AC3E}">
        <p14:creationId xmlns:p14="http://schemas.microsoft.com/office/powerpoint/2010/main" val="394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173" y="2377632"/>
            <a:ext cx="6881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Все ли баги можно отловить</a:t>
            </a:r>
          </a:p>
          <a:p>
            <a:pPr algn="ctr"/>
            <a:r>
              <a:rPr lang="ru-RU" sz="3600" b="1" dirty="0" smtClean="0"/>
              <a:t>при обычном тестировании?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4024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1896" cy="1143000"/>
          </a:xfrm>
        </p:spPr>
        <p:txBody>
          <a:bodyPr/>
          <a:lstStyle/>
          <a:p>
            <a:r>
              <a:rPr lang="ru-RU" altLang="ja-JP" dirty="0" smtClean="0">
                <a:cs typeface="Times New Roman" pitchFamily="18" charset="0"/>
              </a:rPr>
              <a:t>Интеграция в цикл разработки</a:t>
            </a:r>
            <a:endParaRPr lang="ja-JP" altLang="en-US" dirty="0" smtClean="0"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43942" y="1211574"/>
            <a:ext cx="7065818" cy="4873342"/>
            <a:chOff x="5193874" y="916673"/>
            <a:chExt cx="6574264" cy="5642877"/>
          </a:xfrm>
        </p:grpSpPr>
        <p:sp>
          <p:nvSpPr>
            <p:cNvPr id="7" name="Oval 6"/>
            <p:cNvSpPr/>
            <p:nvPr/>
          </p:nvSpPr>
          <p:spPr>
            <a:xfrm>
              <a:off x="5608167" y="986396"/>
              <a:ext cx="5402733" cy="5402733"/>
            </a:xfrm>
            <a:prstGeom prst="ellipse">
              <a:avLst/>
            </a:prstGeom>
            <a:noFill/>
            <a:ln w="28575" cmpd="sng">
              <a:solidFill>
                <a:schemeClr val="bg1">
                  <a:lumMod val="6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2" r="-1962"/>
            <a:stretch/>
          </p:blipFill>
          <p:spPr bwMode="auto">
            <a:xfrm>
              <a:off x="8824061" y="916673"/>
              <a:ext cx="1138354" cy="446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77541" y="2203449"/>
              <a:ext cx="1171575" cy="527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10" name="Picture 5" descr="C:\Users\jjarboe\Downloads\noun_32727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39968" y="5321150"/>
              <a:ext cx="684212" cy="65419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1" name="Picture 4" descr="https://encrypted-tbn2.gstatic.com/images?q=tbn:ANd9GcQlc6EHWIJL44suYGoPEsP9so_4K_9uYR6VVYna8yzdy6KANSgU3dyAH8pv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662" y="3796537"/>
              <a:ext cx="1514476" cy="75723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544" y="5250631"/>
              <a:ext cx="763575" cy="75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13" name="Picture 10" descr="Eclipse logo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10" t="-612" r="-1496" b="-844"/>
            <a:stretch/>
          </p:blipFill>
          <p:spPr bwMode="auto">
            <a:xfrm>
              <a:off x="6394450" y="984250"/>
              <a:ext cx="1530350" cy="35560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4" name="Picture 12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50151" y="5993210"/>
              <a:ext cx="1485398" cy="56634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5" name="Picture 15"/>
            <p:cNvPicPr>
              <a:picLocks noChangeAspect="1" noChangeArrowheads="1"/>
            </p:cNvPicPr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77346" y="2176063"/>
              <a:ext cx="721579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16" name="Picture 16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874" y="3716487"/>
              <a:ext cx="828585" cy="1082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</p:pic>
      </p:grpSp>
      <p:sp>
        <p:nvSpPr>
          <p:cNvPr id="17" name="Rectangle 16"/>
          <p:cNvSpPr/>
          <p:nvPr/>
        </p:nvSpPr>
        <p:spPr>
          <a:xfrm rot="20748782">
            <a:off x="666226" y="4679786"/>
            <a:ext cx="3706562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160 часов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4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сотрудников</a:t>
            </a:r>
            <a:endParaRPr lang="en-US" dirty="0"/>
          </a:p>
        </p:txBody>
      </p:sp>
      <p:pic>
        <p:nvPicPr>
          <p:cNvPr id="3074" name="Picture 2" descr="http://hr-media.ru/wp-content/uploads/2015/03/dolzhnostnaja_instrukcij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76" y="1028535"/>
            <a:ext cx="7044605" cy="51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748782">
            <a:off x="672195" y="4727755"/>
            <a:ext cx="3315113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80 часов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9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Мотивация сотрудников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1" y="1066312"/>
            <a:ext cx="6253017" cy="51244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48782">
            <a:off x="672195" y="4727755"/>
            <a:ext cx="3315113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80 часов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0748782">
            <a:off x="441785" y="3189124"/>
            <a:ext cx="70759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18 подзатыльников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39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Тонкая настройка</a:t>
            </a:r>
            <a:endParaRPr lang="en-US" dirty="0"/>
          </a:p>
        </p:txBody>
      </p:sp>
      <p:pic>
        <p:nvPicPr>
          <p:cNvPr id="2050" name="Picture 2" descr="https://c2.staticflickr.com/8/7415/15870843594_3608c7ac9c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6" y="5945"/>
            <a:ext cx="6344978" cy="63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748782">
            <a:off x="658427" y="4617123"/>
            <a:ext cx="4217914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&gt; </a:t>
            </a:r>
            <a:r>
              <a:rPr lang="ru-RU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300 часов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1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Тонкая </a:t>
            </a:r>
            <a:r>
              <a:rPr lang="ru-RU" dirty="0" smtClean="0"/>
              <a:t>настройка – приоритет дефектов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99749" y="2963008"/>
            <a:ext cx="2382716" cy="76493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600" dirty="0" smtClean="0"/>
              <a:t>Критические</a:t>
            </a:r>
            <a:endParaRPr lang="en-US" sz="2600" dirty="0"/>
          </a:p>
        </p:txBody>
      </p:sp>
      <p:sp>
        <p:nvSpPr>
          <p:cNvPr id="5" name="Rounded Rectangle 4"/>
          <p:cNvSpPr/>
          <p:nvPr/>
        </p:nvSpPr>
        <p:spPr>
          <a:xfrm>
            <a:off x="4176348" y="2591532"/>
            <a:ext cx="3024555" cy="1507882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600" dirty="0" smtClean="0"/>
              <a:t>Критические</a:t>
            </a:r>
          </a:p>
          <a:p>
            <a:pPr algn="ctr"/>
            <a:r>
              <a:rPr lang="ru-RU" sz="2600" dirty="0" smtClean="0"/>
              <a:t>+</a:t>
            </a:r>
          </a:p>
          <a:p>
            <a:pPr algn="ctr"/>
            <a:r>
              <a:rPr lang="ru-RU" sz="2600" dirty="0" smtClean="0"/>
              <a:t>Средние</a:t>
            </a:r>
            <a:endParaRPr lang="en-US" sz="2600" dirty="0"/>
          </a:p>
        </p:txBody>
      </p:sp>
      <p:sp>
        <p:nvSpPr>
          <p:cNvPr id="6" name="Rounded Rectangle 5"/>
          <p:cNvSpPr/>
          <p:nvPr/>
        </p:nvSpPr>
        <p:spPr>
          <a:xfrm>
            <a:off x="8094786" y="2218958"/>
            <a:ext cx="3024555" cy="225303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600" dirty="0" smtClean="0"/>
              <a:t>Критические</a:t>
            </a:r>
          </a:p>
          <a:p>
            <a:pPr algn="ctr"/>
            <a:r>
              <a:rPr lang="ru-RU" sz="2600" dirty="0" smtClean="0"/>
              <a:t>+</a:t>
            </a:r>
          </a:p>
          <a:p>
            <a:pPr algn="ctr"/>
            <a:r>
              <a:rPr lang="ru-RU" sz="2600" dirty="0" smtClean="0"/>
              <a:t>Средние</a:t>
            </a:r>
          </a:p>
          <a:p>
            <a:pPr algn="ctr"/>
            <a:r>
              <a:rPr lang="ru-RU" sz="2600" dirty="0" smtClean="0"/>
              <a:t>+ </a:t>
            </a:r>
          </a:p>
          <a:p>
            <a:pPr algn="ctr"/>
            <a:r>
              <a:rPr lang="ru-RU" sz="2600" dirty="0" smtClean="0"/>
              <a:t>Низкие</a:t>
            </a:r>
            <a:endParaRPr lang="en-US" sz="2600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3282465" y="3345473"/>
            <a:ext cx="89388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200903" y="3345473"/>
            <a:ext cx="89388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8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Тонкая </a:t>
            </a:r>
            <a:r>
              <a:rPr lang="ru-RU" dirty="0" smtClean="0"/>
              <a:t>настройка – ложные срабатывания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06768" y="1934308"/>
            <a:ext cx="3508129" cy="33147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~ 30%</a:t>
            </a:r>
            <a:endParaRPr lang="en-US" sz="3000" dirty="0"/>
          </a:p>
        </p:txBody>
      </p:sp>
      <p:sp>
        <p:nvSpPr>
          <p:cNvPr id="5" name="Oval 4"/>
          <p:cNvSpPr/>
          <p:nvPr/>
        </p:nvSpPr>
        <p:spPr>
          <a:xfrm>
            <a:off x="7801706" y="2491154"/>
            <a:ext cx="2450124" cy="2203939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~ 5%</a:t>
            </a:r>
            <a:endParaRPr lang="en-US" sz="3000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>
          <a:xfrm>
            <a:off x="4914897" y="3591659"/>
            <a:ext cx="2886809" cy="1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7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Тонкая </a:t>
            </a:r>
            <a:r>
              <a:rPr lang="ru-RU" dirty="0" smtClean="0"/>
              <a:t>настройка</a:t>
            </a:r>
            <a:r>
              <a:rPr lang="en-US" dirty="0" smtClean="0"/>
              <a:t> – </a:t>
            </a:r>
            <a:r>
              <a:rPr lang="ru-RU" dirty="0" smtClean="0"/>
              <a:t>свои шаблоны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7146" y="957482"/>
            <a:ext cx="762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has_initialized</a:t>
            </a:r>
            <a:r>
              <a:rPr lang="en-US" sz="1600" dirty="0">
                <a:latin typeface="Consolas" panose="020B0609020204030204" pitchFamily="49" charset="0"/>
              </a:rPr>
              <a:t> = 0; 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dirty="0">
                <a:latin typeface="Consolas" panose="020B0609020204030204" pitchFamily="49" charset="0"/>
              </a:rPr>
              <a:t>*</a:t>
            </a:r>
            <a:r>
              <a:rPr lang="en-US" sz="1600" dirty="0" err="1">
                <a:latin typeface="Consolas" panose="020B0609020204030204" pitchFamily="49" charset="0"/>
              </a:rPr>
              <a:t>managed_memory_start</a:t>
            </a:r>
            <a:r>
              <a:rPr lang="en-US" sz="1600" dirty="0">
                <a:latin typeface="Consolas" panose="020B0609020204030204" pitchFamily="49" charset="0"/>
              </a:rPr>
              <a:t>; 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dirty="0">
                <a:latin typeface="Consolas" panose="020B0609020204030204" pitchFamily="49" charset="0"/>
              </a:rPr>
              <a:t>*</a:t>
            </a:r>
            <a:r>
              <a:rPr lang="en-US" sz="1600" dirty="0" err="1">
                <a:latin typeface="Consolas" panose="020B0609020204030204" pitchFamily="49" charset="0"/>
              </a:rPr>
              <a:t>last_valid_address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mem_control_block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is_available</a:t>
            </a:r>
            <a:r>
              <a:rPr lang="en-US" sz="1600" dirty="0">
                <a:latin typeface="Consolas" panose="020B0609020204030204" pitchFamily="49" charset="0"/>
              </a:rPr>
              <a:t>; 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ru-RU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size; 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 smtClean="0">
                <a:latin typeface="Consolas" panose="020B0609020204030204" pitchFamily="49" charset="0"/>
              </a:rPr>
              <a:t>my_malloc_init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last_valid_address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sbrk</a:t>
            </a:r>
            <a:r>
              <a:rPr lang="en-US" sz="1600" dirty="0">
                <a:latin typeface="Consolas" panose="020B0609020204030204" pitchFamily="49" charset="0"/>
              </a:rPr>
              <a:t>(0); 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managed_memory_start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last_valid_address</a:t>
            </a:r>
            <a:r>
              <a:rPr lang="en-US" sz="1600" dirty="0">
                <a:latin typeface="Consolas" panose="020B0609020204030204" pitchFamily="49" charset="0"/>
              </a:rPr>
              <a:t>; 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has_initialized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 smtClean="0">
                <a:latin typeface="Consolas" panose="020B0609020204030204" pitchFamily="49" charset="0"/>
              </a:rPr>
              <a:t>my_free</a:t>
            </a:r>
            <a:r>
              <a:rPr lang="en-US" sz="1600" dirty="0" smtClean="0">
                <a:latin typeface="Consolas" panose="020B0609020204030204" pitchFamily="49" charset="0"/>
              </a:rPr>
              <a:t>(void </a:t>
            </a:r>
            <a:r>
              <a:rPr lang="en-US" sz="1600" dirty="0">
                <a:latin typeface="Consolas" panose="020B0609020204030204" pitchFamily="49" charset="0"/>
              </a:rPr>
              <a:t>*</a:t>
            </a:r>
            <a:r>
              <a:rPr lang="en-US" sz="1600" dirty="0" err="1">
                <a:latin typeface="Consolas" panose="020B0609020204030204" pitchFamily="49" charset="0"/>
              </a:rPr>
              <a:t>firstbyte</a:t>
            </a:r>
            <a:r>
              <a:rPr lang="en-US" sz="1600" dirty="0">
                <a:latin typeface="Consolas" panose="020B0609020204030204" pitchFamily="49" charset="0"/>
              </a:rPr>
              <a:t>) {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struct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mem_control_block</a:t>
            </a:r>
            <a:r>
              <a:rPr lang="en-US" sz="1600" dirty="0">
                <a:latin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</a:rPr>
              <a:t>mcb</a:t>
            </a:r>
            <a:r>
              <a:rPr lang="en-US" sz="1600" dirty="0">
                <a:latin typeface="Consolas" panose="020B0609020204030204" pitchFamily="49" charset="0"/>
              </a:rPr>
              <a:t>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mcb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firstbyte</a:t>
            </a:r>
            <a:r>
              <a:rPr lang="en-US" sz="1600" dirty="0">
                <a:latin typeface="Consolas" panose="020B0609020204030204" pitchFamily="49" charset="0"/>
              </a:rPr>
              <a:t> - </a:t>
            </a:r>
            <a:r>
              <a:rPr lang="en-US" sz="1600" dirty="0" err="1">
                <a:latin typeface="Consolas" panose="020B0609020204030204" pitchFamily="49" charset="0"/>
              </a:rPr>
              <a:t>sizeof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mem_control_block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mcb</a:t>
            </a:r>
            <a:r>
              <a:rPr lang="en-US" sz="1600" dirty="0" smtClean="0">
                <a:latin typeface="Consolas" panose="020B0609020204030204" pitchFamily="49" charset="0"/>
              </a:rPr>
              <a:t>-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latin typeface="Consolas" panose="020B0609020204030204" pitchFamily="49" charset="0"/>
              </a:rPr>
              <a:t>is_available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 return</a:t>
            </a:r>
            <a:r>
              <a:rPr lang="en-US" sz="1600" dirty="0">
                <a:latin typeface="Consolas" panose="020B0609020204030204" pitchFamily="49" charset="0"/>
              </a:rPr>
              <a:t>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ru-RU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Тонкая </a:t>
            </a:r>
            <a:r>
              <a:rPr lang="ru-RU" dirty="0" smtClean="0"/>
              <a:t>настройка</a:t>
            </a:r>
            <a:r>
              <a:rPr lang="en-US" dirty="0" smtClean="0"/>
              <a:t> – </a:t>
            </a:r>
            <a:r>
              <a:rPr lang="ru-RU" dirty="0" smtClean="0"/>
              <a:t>свои проверки</a:t>
            </a:r>
            <a:endParaRPr lang="en-US" dirty="0"/>
          </a:p>
        </p:txBody>
      </p:sp>
      <p:pic>
        <p:nvPicPr>
          <p:cNvPr id="1026" name="Picture 2" descr="https://scientificrussia.ru/data/auto/material/large-preview-sharpchecker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641" y="1211574"/>
            <a:ext cx="6368317" cy="479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2992" y="2377632"/>
            <a:ext cx="487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Демонстрация силы</a:t>
            </a:r>
          </a:p>
        </p:txBody>
      </p:sp>
    </p:spTree>
    <p:extLst>
      <p:ext uri="{BB962C8B-B14F-4D97-AF65-F5344CB8AC3E}">
        <p14:creationId xmlns:p14="http://schemas.microsoft.com/office/powerpoint/2010/main" val="2962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2822" y="1211574"/>
            <a:ext cx="10418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unsigned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short *vector = (short *)NULL;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if (!(vector = (short *)</a:t>
            </a:r>
            <a:r>
              <a:rPr lang="en-US" sz="2000" dirty="0" err="1" smtClean="0">
                <a:latin typeface="Consolas" panose="020B0609020204030204" pitchFamily="49" charset="0"/>
              </a:rPr>
              <a:t>calloc</a:t>
            </a:r>
            <a:r>
              <a:rPr lang="en-US" sz="2000" dirty="0" smtClean="0">
                <a:latin typeface="Consolas" panose="020B0609020204030204" pitchFamily="49" charset="0"/>
              </a:rPr>
              <a:t>(3,sizeof(short))))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("Allocation error!\n");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return 0;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}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for (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= 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&lt; 3; 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 = (short)(</a:t>
            </a:r>
            <a:r>
              <a:rPr lang="en-US" sz="2000" dirty="0" err="1" smtClean="0">
                <a:latin typeface="Consolas" panose="020B0609020204030204" pitchFamily="49" charset="0"/>
              </a:rPr>
              <a:t>getRand</a:t>
            </a:r>
            <a:r>
              <a:rPr lang="en-US" sz="2000" dirty="0" smtClean="0">
                <a:latin typeface="Consolas" panose="020B0609020204030204" pitchFamily="49" charset="0"/>
              </a:rPr>
              <a:t>() % 256), 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("%d ",vector[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]),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++, free(vector))</a:t>
            </a:r>
            <a:r>
              <a:rPr lang="ru-RU" sz="2000" dirty="0" smtClean="0">
                <a:latin typeface="Consolas" panose="020B0609020204030204" pitchFamily="49" charset="0"/>
              </a:rPr>
              <a:t>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ru-RU" dirty="0" smtClean="0"/>
              <a:t>Найди ошибку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9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Гейзенбаг</a:t>
            </a:r>
            <a:r>
              <a:rPr lang="ru-RU" dirty="0" smtClean="0"/>
              <a:t> – а что это </a:t>
            </a:r>
            <a:r>
              <a:rPr lang="ru-RU" dirty="0"/>
              <a:t>т</a:t>
            </a:r>
            <a:r>
              <a:rPr lang="ru-RU" dirty="0" smtClean="0"/>
              <a:t>акое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484493" y="2547087"/>
            <a:ext cx="252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 (!stop)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x++;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265" y="2547087"/>
            <a:ext cx="5153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(!stop)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if (x % 2 == 0)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ru-RU" altLang="ru-RU" sz="20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</a:t>
            </a:r>
            <a:r>
              <a:rPr lang="ru-RU" altLang="ru-RU" sz="20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ru-RU" sz="2000" b="1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66265" y="2085422"/>
            <a:ext cx="280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Thread 1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484493" y="2085422"/>
            <a:ext cx="280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Thread 2</a:t>
            </a:r>
            <a:endParaRPr lang="ru-RU" sz="2400" b="1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H="1">
            <a:off x="7219791" y="2027181"/>
            <a:ext cx="36102" cy="215112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66265" y="4167134"/>
            <a:ext cx="7860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======================================================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x=2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=6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x=7 </a:t>
            </a:r>
            <a:endParaRPr lang="en-US" sz="20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x=8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Овал 16"/>
          <p:cNvSpPr/>
          <p:nvPr/>
        </p:nvSpPr>
        <p:spPr>
          <a:xfrm>
            <a:off x="2066265" y="5380357"/>
            <a:ext cx="581526" cy="38501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Rectangle 1"/>
          <p:cNvSpPr/>
          <p:nvPr/>
        </p:nvSpPr>
        <p:spPr>
          <a:xfrm>
            <a:off x="5904492" y="1258603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volatile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20897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2822" y="1211574"/>
            <a:ext cx="10418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unsigned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short *vector = (short *)NULL;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if (!(vector = (short *)</a:t>
            </a:r>
            <a:r>
              <a:rPr lang="en-US" sz="2000" dirty="0" err="1" smtClean="0">
                <a:latin typeface="Consolas" panose="020B0609020204030204" pitchFamily="49" charset="0"/>
              </a:rPr>
              <a:t>calloc</a:t>
            </a:r>
            <a:r>
              <a:rPr lang="en-US" sz="2000" dirty="0" smtClean="0">
                <a:latin typeface="Consolas" panose="020B0609020204030204" pitchFamily="49" charset="0"/>
              </a:rPr>
              <a:t>(3,sizeof(short))))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("Allocation error!\n");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return 0;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}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for (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= 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&lt; 3; 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 = (short)(</a:t>
            </a:r>
            <a:r>
              <a:rPr lang="en-US" sz="2000" dirty="0" err="1" smtClean="0">
                <a:latin typeface="Consolas" panose="020B0609020204030204" pitchFamily="49" charset="0"/>
              </a:rPr>
              <a:t>getRand</a:t>
            </a:r>
            <a:r>
              <a:rPr lang="en-US" sz="2000" dirty="0" smtClean="0">
                <a:latin typeface="Consolas" panose="020B0609020204030204" pitchFamily="49" charset="0"/>
              </a:rPr>
              <a:t>() % 256), 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("%d ",vector[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]),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++, free(vector))</a:t>
            </a:r>
            <a:r>
              <a:rPr lang="ru-RU" sz="2000" dirty="0" smtClean="0">
                <a:latin typeface="Consolas" panose="020B0609020204030204" pitchFamily="49" charset="0"/>
              </a:rPr>
              <a:t>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ru-RU" dirty="0" smtClean="0"/>
              <a:t>Найди ошибку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68818" y="3579443"/>
            <a:ext cx="449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. Condition 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 &lt; 3, taking true branch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668818" y="3967521"/>
            <a:ext cx="1086414" cy="363847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2822" y="1211574"/>
            <a:ext cx="10418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unsigned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short *vector = (short *)NULL;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if (!(vector = (short *)</a:t>
            </a:r>
            <a:r>
              <a:rPr lang="en-US" sz="2000" dirty="0" err="1" smtClean="0">
                <a:latin typeface="Consolas" panose="020B0609020204030204" pitchFamily="49" charset="0"/>
              </a:rPr>
              <a:t>calloc</a:t>
            </a:r>
            <a:r>
              <a:rPr lang="en-US" sz="2000" dirty="0" smtClean="0">
                <a:latin typeface="Consolas" panose="020B0609020204030204" pitchFamily="49" charset="0"/>
              </a:rPr>
              <a:t>(3,sizeof(short))))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("Allocation error!\n");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return 0;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}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for (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= 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&lt; 3; 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 = (short)(</a:t>
            </a:r>
            <a:r>
              <a:rPr lang="en-US" sz="2000" dirty="0" err="1" smtClean="0">
                <a:latin typeface="Consolas" panose="020B0609020204030204" pitchFamily="49" charset="0"/>
              </a:rPr>
              <a:t>getRand</a:t>
            </a:r>
            <a:r>
              <a:rPr lang="en-US" sz="2000" dirty="0" smtClean="0">
                <a:latin typeface="Consolas" panose="020B0609020204030204" pitchFamily="49" charset="0"/>
              </a:rPr>
              <a:t>() % 256), 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("%d ",vector[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]),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++, free(vector))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		;</a:t>
            </a:r>
          </a:p>
          <a:p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ru-RU" dirty="0" smtClean="0"/>
              <a:t>Найди ошибку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5895473" y="4698379"/>
            <a:ext cx="490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DD4422"/>
                </a:solidFill>
              </a:rPr>
              <a:t>2</a:t>
            </a:r>
            <a:r>
              <a:rPr lang="en-US" sz="2000" dirty="0">
                <a:solidFill>
                  <a:srgbClr val="DD4422"/>
                </a:solidFill>
              </a:rPr>
              <a:t>. </a:t>
            </a:r>
            <a:r>
              <a:rPr lang="en-US" sz="2000" b="1" dirty="0" err="1">
                <a:solidFill>
                  <a:srgbClr val="DD4422"/>
                </a:solidFill>
              </a:rPr>
              <a:t>freed_arg</a:t>
            </a:r>
            <a:r>
              <a:rPr lang="en-US" sz="2000" b="1" dirty="0">
                <a:solidFill>
                  <a:srgbClr val="DD4422"/>
                </a:solidFill>
              </a:rPr>
              <a:t>:</a:t>
            </a:r>
            <a:r>
              <a:rPr lang="en-US" sz="2000" dirty="0">
                <a:solidFill>
                  <a:srgbClr val="DD4422"/>
                </a:solidFill>
              </a:rPr>
              <a:t> </a:t>
            </a:r>
            <a:r>
              <a:rPr lang="en-US" sz="2000" dirty="0">
                <a:solidFill>
                  <a:srgbClr val="000000"/>
                </a:solidFill>
              </a:rPr>
              <a:t>free</a:t>
            </a:r>
            <a:r>
              <a:rPr lang="en-US" sz="2000" dirty="0">
                <a:solidFill>
                  <a:srgbClr val="DD4422"/>
                </a:solidFill>
              </a:rPr>
              <a:t> frees </a:t>
            </a:r>
            <a:r>
              <a:rPr lang="en-US" sz="2000" dirty="0">
                <a:solidFill>
                  <a:srgbClr val="000000"/>
                </a:solidFill>
              </a:rPr>
              <a:t>vector</a:t>
            </a:r>
            <a:r>
              <a:rPr lang="en-US" sz="2000" dirty="0" smtClean="0">
                <a:solidFill>
                  <a:srgbClr val="DD4422"/>
                </a:solidFill>
              </a:rPr>
              <a:t>.</a:t>
            </a:r>
            <a:endParaRPr lang="en-US" sz="2000" dirty="0">
              <a:solidFill>
                <a:srgbClr val="DD4422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857593" y="4298436"/>
            <a:ext cx="1770428" cy="3638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2822" y="1211574"/>
            <a:ext cx="10418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unsigned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short *vector = (short *)NULL;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if (!(vector = (short *)</a:t>
            </a:r>
            <a:r>
              <a:rPr lang="en-US" sz="2000" dirty="0" err="1" smtClean="0">
                <a:latin typeface="Consolas" panose="020B0609020204030204" pitchFamily="49" charset="0"/>
              </a:rPr>
              <a:t>calloc</a:t>
            </a:r>
            <a:r>
              <a:rPr lang="en-US" sz="2000" dirty="0" smtClean="0">
                <a:latin typeface="Consolas" panose="020B0609020204030204" pitchFamily="49" charset="0"/>
              </a:rPr>
              <a:t>(3,sizeof(short))))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("Allocation error!\n");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return 0;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}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for (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= 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&lt; 3; 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 = (short)(</a:t>
            </a:r>
            <a:r>
              <a:rPr lang="en-US" sz="2000" dirty="0" err="1" smtClean="0">
                <a:latin typeface="Consolas" panose="020B0609020204030204" pitchFamily="49" charset="0"/>
              </a:rPr>
              <a:t>getRand</a:t>
            </a:r>
            <a:r>
              <a:rPr lang="en-US" sz="2000" dirty="0" smtClean="0">
                <a:latin typeface="Consolas" panose="020B0609020204030204" pitchFamily="49" charset="0"/>
              </a:rPr>
              <a:t>() % 256), 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("%d ",vector[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]),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++, free(vector))</a:t>
            </a:r>
            <a:r>
              <a:rPr lang="ru-RU" sz="2000" dirty="0" smtClean="0">
                <a:latin typeface="Consolas" panose="020B0609020204030204" pitchFamily="49" charset="0"/>
              </a:rPr>
              <a:t>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ru-RU" dirty="0" smtClean="0"/>
              <a:t>Найди ошибку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68818" y="3579443"/>
            <a:ext cx="469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 Condition 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 &lt; 3, taking true branch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ru-RU" sz="2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703534" y="3979553"/>
            <a:ext cx="1086414" cy="363847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29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2822" y="1211574"/>
            <a:ext cx="10418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unsigned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short *vector = (short *)NULL;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if (!(vector = (short *)</a:t>
            </a:r>
            <a:r>
              <a:rPr lang="en-US" sz="2000" dirty="0" err="1" smtClean="0">
                <a:latin typeface="Consolas" panose="020B0609020204030204" pitchFamily="49" charset="0"/>
              </a:rPr>
              <a:t>calloc</a:t>
            </a:r>
            <a:r>
              <a:rPr lang="en-US" sz="2000" dirty="0" smtClean="0">
                <a:latin typeface="Consolas" panose="020B0609020204030204" pitchFamily="49" charset="0"/>
              </a:rPr>
              <a:t>(3,sizeof(short))))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("Allocation error!\n");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	return 0;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}</a:t>
            </a: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for (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= 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&lt; 3; 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 = (short)(</a:t>
            </a:r>
            <a:r>
              <a:rPr lang="en-US" sz="2000" dirty="0" err="1" smtClean="0">
                <a:latin typeface="Consolas" panose="020B0609020204030204" pitchFamily="49" charset="0"/>
              </a:rPr>
              <a:t>getRand</a:t>
            </a:r>
            <a:r>
              <a:rPr lang="en-US" sz="2000" dirty="0" smtClean="0">
                <a:latin typeface="Consolas" panose="020B0609020204030204" pitchFamily="49" charset="0"/>
              </a:rPr>
              <a:t>() % 256), 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("%d ",vector[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]),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++, free(vector))</a:t>
            </a:r>
          </a:p>
          <a:p>
            <a:r>
              <a:rPr lang="ru-RU" sz="2000" dirty="0" smtClean="0">
                <a:latin typeface="Consolas" panose="020B0609020204030204" pitchFamily="49" charset="0"/>
              </a:rPr>
              <a:t>		;</a:t>
            </a:r>
          </a:p>
          <a:p>
            <a:r>
              <a:rPr lang="en-US" sz="2000" dirty="0" err="1" smtClean="0">
                <a:latin typeface="Consolas" panose="020B0609020204030204" pitchFamily="49" charset="0"/>
              </a:rPr>
              <a:t>printf</a:t>
            </a:r>
            <a:r>
              <a:rPr lang="en-US" sz="2000" dirty="0" smtClean="0">
                <a:latin typeface="Consolas" panose="020B0609020204030204" pitchFamily="49" charset="0"/>
              </a:rPr>
              <a:t> ("\n");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ru-RU" dirty="0" smtClean="0"/>
              <a:t>Найди ошибку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634905" y="3214409"/>
            <a:ext cx="500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D4422"/>
                </a:solidFill>
              </a:rPr>
              <a:t>CID 18401 (#1 of 1): Write to pointer after free (USE_AFTER_FREE</a:t>
            </a:r>
            <a:r>
              <a:rPr lang="en-US" sz="2000" dirty="0" smtClean="0">
                <a:solidFill>
                  <a:srgbClr val="DD4422"/>
                </a:solidFill>
              </a:rPr>
              <a:t>)</a:t>
            </a:r>
            <a:endParaRPr lang="ru-RU" sz="2000" dirty="0">
              <a:solidFill>
                <a:srgbClr val="DD4422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732651" y="3970423"/>
            <a:ext cx="5110559" cy="3638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00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3801" y="706361"/>
            <a:ext cx="96162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/>
              <a:t>size_t</a:t>
            </a:r>
            <a:r>
              <a:rPr lang="en-US" sz="2200" dirty="0"/>
              <a:t> </a:t>
            </a:r>
            <a:r>
              <a:rPr lang="en-US" sz="2200" dirty="0" err="1"/>
              <a:t>arglen</a:t>
            </a:r>
            <a:r>
              <a:rPr lang="en-US" sz="2200" dirty="0"/>
              <a:t>, </a:t>
            </a:r>
            <a:r>
              <a:rPr lang="en-US" sz="2200" dirty="0" err="1"/>
              <a:t>esclen</a:t>
            </a:r>
            <a:r>
              <a:rPr lang="en-US" sz="2200" dirty="0"/>
              <a:t>, </a:t>
            </a:r>
            <a:r>
              <a:rPr lang="en-US" sz="2200" dirty="0" err="1"/>
              <a:t>fmtlen</a:t>
            </a:r>
            <a:r>
              <a:rPr lang="en-US" sz="2200" dirty="0" smtClean="0"/>
              <a:t>;</a:t>
            </a:r>
            <a:endParaRPr lang="ru-RU" sz="2200" dirty="0" smtClean="0"/>
          </a:p>
          <a:p>
            <a:r>
              <a:rPr lang="en-US" sz="2200" dirty="0"/>
              <a:t>char *</a:t>
            </a:r>
            <a:r>
              <a:rPr lang="en-US" sz="2200" dirty="0" err="1"/>
              <a:t>fmtString</a:t>
            </a:r>
            <a:r>
              <a:rPr lang="en-US" sz="2200" dirty="0"/>
              <a:t> = "SELECT * FROM users WHERE </a:t>
            </a:r>
            <a:r>
              <a:rPr lang="en-US" sz="2200" dirty="0" err="1"/>
              <a:t>firstname</a:t>
            </a:r>
            <a:r>
              <a:rPr lang="en-US" sz="2200" dirty="0"/>
              <a:t> LIKE '%s</a:t>
            </a:r>
            <a:r>
              <a:rPr lang="en-US" sz="2200" dirty="0" smtClean="0"/>
              <a:t>'";</a:t>
            </a:r>
            <a:endParaRPr lang="ru-RU" sz="2200" dirty="0" smtClean="0"/>
          </a:p>
          <a:p>
            <a:r>
              <a:rPr lang="en-US" sz="2200" dirty="0"/>
              <a:t>char *query;</a:t>
            </a:r>
            <a:endParaRPr lang="ru-RU" sz="2200" dirty="0" smtClean="0">
              <a:latin typeface="Consolas" panose="020B0609020204030204" pitchFamily="49" charset="0"/>
            </a:endParaRPr>
          </a:p>
          <a:p>
            <a:endParaRPr lang="ru-RU" sz="2200" dirty="0">
              <a:latin typeface="Consolas" panose="020B0609020204030204" pitchFamily="49" charset="0"/>
            </a:endParaRPr>
          </a:p>
          <a:p>
            <a:r>
              <a:rPr lang="en-US" sz="2200" dirty="0" err="1" smtClean="0">
                <a:latin typeface="Consolas" panose="020B0609020204030204" pitchFamily="49" charset="0"/>
              </a:rPr>
              <a:t>fmtlen</a:t>
            </a:r>
            <a:r>
              <a:rPr lang="en-US" sz="2200" dirty="0" smtClean="0"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US" sz="2200" dirty="0" err="1">
                <a:latin typeface="Consolas" panose="020B0609020204030204" pitchFamily="49" charset="0"/>
              </a:rPr>
              <a:t>strlen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fmtString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 smtClean="0">
                <a:latin typeface="Consolas" panose="020B0609020204030204" pitchFamily="49" charset="0"/>
              </a:rPr>
              <a:t>if(</a:t>
            </a:r>
            <a:r>
              <a:rPr lang="en-US" sz="2200" dirty="0" err="1" smtClean="0">
                <a:latin typeface="Consolas" panose="020B0609020204030204" pitchFamily="49" charset="0"/>
              </a:rPr>
              <a:t>esclen</a:t>
            </a:r>
            <a:r>
              <a:rPr lang="en-US" sz="2200" dirty="0" smtClean="0"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&gt; SIZE_MAX / </a:t>
            </a:r>
            <a:r>
              <a:rPr lang="en-US" sz="2200" dirty="0" err="1">
                <a:latin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</a:rPr>
              <a:t> *query - </a:t>
            </a:r>
            <a:r>
              <a:rPr lang="en-US" sz="2200" dirty="0" err="1">
                <a:latin typeface="Consolas" panose="020B0609020204030204" pitchFamily="49" charset="0"/>
              </a:rPr>
              <a:t>fmtlen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ru-RU" sz="2200" dirty="0" smtClean="0">
                <a:latin typeface="Consolas" panose="020B0609020204030204" pitchFamily="49" charset="0"/>
              </a:rPr>
              <a:t> {</a:t>
            </a:r>
            <a:endParaRPr lang="ru-RU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	</a:t>
            </a:r>
            <a:r>
              <a:rPr lang="en-US" sz="2200" dirty="0" err="1" smtClean="0">
                <a:latin typeface="Consolas" panose="020B0609020204030204" pitchFamily="49" charset="0"/>
              </a:rPr>
              <a:t>mysql_close</a:t>
            </a:r>
            <a:r>
              <a:rPr lang="en-US" sz="2200" dirty="0" smtClean="0">
                <a:latin typeface="Consolas" panose="020B0609020204030204" pitchFamily="49" charset="0"/>
              </a:rPr>
              <a:t>(conn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	</a:t>
            </a:r>
            <a:r>
              <a:rPr lang="en-US" sz="2200" dirty="0" smtClean="0">
                <a:latin typeface="Consolas" panose="020B0609020204030204" pitchFamily="49" charset="0"/>
              </a:rPr>
              <a:t>return </a:t>
            </a:r>
            <a:r>
              <a:rPr lang="en-US" sz="2200" dirty="0">
                <a:latin typeface="Consolas" panose="020B0609020204030204" pitchFamily="49" charset="0"/>
              </a:rPr>
              <a:t>-1;</a:t>
            </a:r>
          </a:p>
          <a:p>
            <a:r>
              <a:rPr lang="ru-RU" sz="2200" dirty="0" smtClean="0">
                <a:latin typeface="Consolas" panose="020B0609020204030204" pitchFamily="49" charset="0"/>
              </a:rPr>
              <a:t>}</a:t>
            </a:r>
            <a:endParaRPr lang="ru-RU" sz="2200" dirty="0">
              <a:latin typeface="Consolas" panose="020B0609020204030204" pitchFamily="49" charset="0"/>
            </a:endParaRPr>
          </a:p>
          <a:p>
            <a:r>
              <a:rPr lang="en-US" sz="2200" dirty="0" smtClean="0">
                <a:latin typeface="Consolas" panose="020B0609020204030204" pitchFamily="49" charset="0"/>
              </a:rPr>
              <a:t>query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US" sz="2200" dirty="0" err="1">
                <a:latin typeface="Consolas" panose="020B0609020204030204" pitchFamily="49" charset="0"/>
              </a:rPr>
              <a:t>malloc</a:t>
            </a:r>
            <a:r>
              <a:rPr lang="en-US" sz="2200" dirty="0">
                <a:latin typeface="Consolas" panose="020B0609020204030204" pitchFamily="49" charset="0"/>
              </a:rPr>
              <a:t>((</a:t>
            </a:r>
            <a:r>
              <a:rPr lang="en-US" sz="2200" dirty="0" err="1">
                <a:latin typeface="Consolas" panose="020B0609020204030204" pitchFamily="49" charset="0"/>
              </a:rPr>
              <a:t>esclen</a:t>
            </a:r>
            <a:r>
              <a:rPr lang="en-US" sz="2200" dirty="0">
                <a:latin typeface="Consolas" panose="020B0609020204030204" pitchFamily="49" charset="0"/>
              </a:rPr>
              <a:t> + </a:t>
            </a:r>
            <a:r>
              <a:rPr lang="en-US" sz="2200" dirty="0" err="1">
                <a:latin typeface="Consolas" panose="020B0609020204030204" pitchFamily="49" charset="0"/>
              </a:rPr>
              <a:t>fmtlen</a:t>
            </a:r>
            <a:r>
              <a:rPr lang="en-US" sz="2200" dirty="0">
                <a:latin typeface="Consolas" panose="020B0609020204030204" pitchFamily="49" charset="0"/>
              </a:rPr>
              <a:t> + 1) * </a:t>
            </a:r>
            <a:r>
              <a:rPr lang="en-US" sz="2200" dirty="0" err="1">
                <a:latin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</a:rPr>
              <a:t> *query);</a:t>
            </a:r>
          </a:p>
          <a:p>
            <a:r>
              <a:rPr lang="en-US" sz="2200" dirty="0" smtClean="0">
                <a:latin typeface="Consolas" panose="020B0609020204030204" pitchFamily="49" charset="0"/>
              </a:rPr>
              <a:t>if(query </a:t>
            </a:r>
            <a:r>
              <a:rPr lang="en-US" sz="2200" dirty="0">
                <a:latin typeface="Consolas" panose="020B0609020204030204" pitchFamily="49" charset="0"/>
              </a:rPr>
              <a:t>== NULL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ru-RU" sz="2200" dirty="0" smtClean="0">
                <a:latin typeface="Consolas" panose="020B0609020204030204" pitchFamily="49" charset="0"/>
              </a:rPr>
              <a:t> {</a:t>
            </a:r>
            <a:endParaRPr lang="ru-RU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	</a:t>
            </a:r>
            <a:r>
              <a:rPr lang="en-US" sz="2200" dirty="0" err="1" smtClean="0">
                <a:latin typeface="Consolas" panose="020B0609020204030204" pitchFamily="49" charset="0"/>
              </a:rPr>
              <a:t>mysql_close</a:t>
            </a:r>
            <a:r>
              <a:rPr lang="en-US" sz="2200" dirty="0" smtClean="0">
                <a:latin typeface="Consolas" panose="020B0609020204030204" pitchFamily="49" charset="0"/>
              </a:rPr>
              <a:t>(conn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	</a:t>
            </a:r>
            <a:r>
              <a:rPr lang="en-US" sz="2200" dirty="0" smtClean="0">
                <a:latin typeface="Consolas" panose="020B0609020204030204" pitchFamily="49" charset="0"/>
              </a:rPr>
              <a:t>return </a:t>
            </a:r>
            <a:r>
              <a:rPr lang="en-US" sz="2200" dirty="0">
                <a:latin typeface="Consolas" panose="020B0609020204030204" pitchFamily="49" charset="0"/>
              </a:rPr>
              <a:t>-1;</a:t>
            </a:r>
          </a:p>
          <a:p>
            <a:r>
              <a:rPr lang="ru-RU" sz="2200" dirty="0" smtClean="0">
                <a:latin typeface="Consolas" panose="020B0609020204030204" pitchFamily="49" charset="0"/>
              </a:rPr>
              <a:t>}</a:t>
            </a:r>
            <a:endParaRPr lang="ru-RU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2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552" y="613058"/>
            <a:ext cx="1172094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fmtString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 err="1" smtClean="0">
                <a:solidFill>
                  <a:srgbClr val="DD4422"/>
                </a:solidFill>
                <a:latin typeface="Helvetica Neue"/>
              </a:rPr>
              <a:t>ineffective_check</a:t>
            </a:r>
            <a:r>
              <a:rPr lang="en-US" b="1" dirty="0">
                <a:solidFill>
                  <a:srgbClr val="DD4422"/>
                </a:solidFill>
                <a:latin typeface="Helvetica Neue"/>
              </a:rPr>
              <a:t>: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Checking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esclen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18446744073709551615UL -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does not effectively prevent overflow.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esclen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SIZE_MAX / 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*query -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mysql_close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(conn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-</a:t>
            </a:r>
            <a:r>
              <a:rPr lang="en-US" dirty="0">
                <a:solidFill>
                  <a:srgbClr val="3F4ED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DD4422"/>
                </a:solidFill>
                <a:latin typeface="Helvetica Neue"/>
              </a:rPr>
              <a:t>overflow</a:t>
            </a:r>
            <a:r>
              <a:rPr lang="en-US" b="1" dirty="0">
                <a:solidFill>
                  <a:srgbClr val="DD4422"/>
                </a:solidFill>
                <a:latin typeface="Helvetica Neue"/>
              </a:rPr>
              <a:t>: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Add operation overflows on operands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esclen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and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1UL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. Example value for operand: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esclen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= 18446744073709551615</a:t>
            </a:r>
            <a:r>
              <a:rPr lang="en-US" dirty="0" smtClean="0">
                <a:solidFill>
                  <a:srgbClr val="DD4422"/>
                </a:solidFill>
                <a:latin typeface="Helvetica Neue"/>
              </a:rPr>
              <a:t>.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CID 18457 (#1 of 1): Integer overflowed argument </a:t>
            </a:r>
            <a:r>
              <a:rPr lang="en-US" dirty="0" smtClean="0">
                <a:solidFill>
                  <a:srgbClr val="DD4422"/>
                </a:solidFill>
                <a:latin typeface="Helvetica Neue"/>
              </a:rPr>
              <a:t>(INTEGER_OVERFLOW)</a:t>
            </a:r>
            <a:endParaRPr lang="ru-RU" dirty="0" smtClean="0">
              <a:solidFill>
                <a:srgbClr val="DD4422"/>
              </a:solidFill>
              <a:latin typeface="Helvetica Neue"/>
            </a:endParaRPr>
          </a:p>
          <a:p>
            <a:r>
              <a:rPr lang="en-US" b="1" dirty="0" err="1" smtClean="0">
                <a:solidFill>
                  <a:srgbClr val="DD4422"/>
                </a:solidFill>
                <a:latin typeface="Helvetica Neue"/>
              </a:rPr>
              <a:t>overflow_sink</a:t>
            </a:r>
            <a:r>
              <a:rPr lang="en-US" b="1" dirty="0">
                <a:solidFill>
                  <a:srgbClr val="DD4422"/>
                </a:solidFill>
                <a:latin typeface="Helvetica Neue"/>
              </a:rPr>
              <a:t>: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Overflowed or truncated value (or a value computed from an overflowed or </a:t>
            </a:r>
            <a:r>
              <a:rPr lang="en-US" dirty="0" smtClean="0">
                <a:solidFill>
                  <a:srgbClr val="DD4422"/>
                </a:solidFill>
                <a:latin typeface="Helvetica Neue"/>
              </a:rPr>
              <a:t>truncated</a:t>
            </a:r>
            <a:r>
              <a:rPr lang="ru-RU" dirty="0" smtClean="0">
                <a:solidFill>
                  <a:srgbClr val="DD4422"/>
                </a:solidFill>
                <a:latin typeface="Helvetica Neue"/>
              </a:rPr>
              <a:t> </a:t>
            </a:r>
            <a:r>
              <a:rPr lang="en-US" dirty="0" smtClean="0">
                <a:solidFill>
                  <a:srgbClr val="DD4422"/>
                </a:solidFill>
                <a:latin typeface="Helvetica Neue"/>
              </a:rPr>
              <a:t>value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)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esclen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+ 1UL) * 1UL</a:t>
            </a:r>
            <a:r>
              <a:rPr lang="en-US" dirty="0">
                <a:solidFill>
                  <a:srgbClr val="DD4422"/>
                </a:solidFill>
                <a:latin typeface="Helvetica Neue"/>
              </a:rPr>
              <a:t> used as critical argument to function</a:t>
            </a:r>
            <a:r>
              <a:rPr lang="en-US" dirty="0" smtClean="0">
                <a:solidFill>
                  <a:srgbClr val="DD4422"/>
                </a:solidFill>
                <a:latin typeface="Helvetica Neue"/>
              </a:rPr>
              <a:t>.</a:t>
            </a:r>
            <a:endParaRPr lang="en-US" dirty="0">
              <a:solidFill>
                <a:srgbClr val="DD4422"/>
              </a:solidFill>
              <a:latin typeface="Helvetica Neue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malloc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esclen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fmtlen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3F4ED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* 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*query);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 NULL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mysql_close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(conn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-</a:t>
            </a:r>
            <a:r>
              <a:rPr lang="en-US" dirty="0">
                <a:solidFill>
                  <a:srgbClr val="3F4EDE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6416" y="2377632"/>
            <a:ext cx="397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Если </a:t>
            </a:r>
            <a:r>
              <a:rPr lang="ru-RU" sz="3600" b="1" dirty="0" err="1" smtClean="0"/>
              <a:t>экстрактно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73329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418" y="1063481"/>
            <a:ext cx="4719782" cy="48939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 smtClean="0"/>
              <a:t>Поддерживаемые языки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Поддерживаемые платформы</a:t>
            </a:r>
          </a:p>
          <a:p>
            <a:pPr fontAlgn="t">
              <a:lnSpc>
                <a:spcPct val="150000"/>
              </a:lnSpc>
            </a:pPr>
            <a:r>
              <a:rPr lang="ru-RU" dirty="0"/>
              <a:t>Интеграция с </a:t>
            </a:r>
            <a:r>
              <a:rPr lang="en-US" dirty="0"/>
              <a:t>SCM</a:t>
            </a:r>
          </a:p>
          <a:p>
            <a:pPr fontAlgn="t">
              <a:lnSpc>
                <a:spcPct val="150000"/>
              </a:lnSpc>
            </a:pPr>
            <a:r>
              <a:rPr lang="ru-RU" dirty="0"/>
              <a:t>Интеграция с баг-трекером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Интеграция с </a:t>
            </a:r>
            <a:r>
              <a:rPr lang="en-US" dirty="0"/>
              <a:t>IDE</a:t>
            </a:r>
          </a:p>
          <a:p>
            <a:pPr fontAlgn="t">
              <a:lnSpc>
                <a:spcPct val="150000"/>
              </a:lnSpc>
            </a:pPr>
            <a:r>
              <a:rPr lang="ru-RU" dirty="0"/>
              <a:t>Интеграция с сервером сборок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Поиск уязвимостей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Анализ покрытия кода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Создание собственных </a:t>
            </a:r>
            <a:r>
              <a:rPr lang="ru-RU" dirty="0" smtClean="0"/>
              <a:t>проверок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68574"/>
            <a:ext cx="11582400" cy="1143000"/>
          </a:xfrm>
        </p:spPr>
        <p:txBody>
          <a:bodyPr/>
          <a:lstStyle/>
          <a:p>
            <a:r>
              <a:rPr lang="ru-RU" dirty="0" smtClean="0"/>
              <a:t>Чек-лист для сравнения статических анализаторов</a:t>
            </a:r>
            <a:endParaRPr lang="ru-R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91200" y="1054244"/>
            <a:ext cx="6174509" cy="4903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9863" indent="-169863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68275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76213" algn="l" defTabSz="568325" rtl="0" eaLnBrk="1" latinLnBrk="0" hangingPunct="1">
              <a:spcBef>
                <a:spcPts val="600"/>
              </a:spcBef>
              <a:buFont typeface="Arial" pitchFamily="34" charset="0"/>
              <a:buChar char="–"/>
              <a:tabLst>
                <a:tab pos="803275" algn="l"/>
              </a:tabLst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73038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411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>
              <a:lnSpc>
                <a:spcPct val="150000"/>
              </a:lnSpc>
            </a:pPr>
            <a:r>
              <a:rPr lang="ru-RU" dirty="0"/>
              <a:t>Переопределение шаблонов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Наличие базы шаблонов </a:t>
            </a:r>
            <a:r>
              <a:rPr lang="en-US" dirty="0"/>
              <a:t>API</a:t>
            </a:r>
          </a:p>
          <a:p>
            <a:pPr fontAlgn="t">
              <a:lnSpc>
                <a:spcPct val="150000"/>
              </a:lnSpc>
            </a:pPr>
            <a:r>
              <a:rPr lang="ru-RU" dirty="0"/>
              <a:t>Соответствие стандартам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Поддерживаемые фреймворки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Сканирование вместе с зависимостями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Низкий процент ложных срабатываний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Настройка глубины сканирования</a:t>
            </a:r>
            <a:endParaRPr lang="en-US" dirty="0"/>
          </a:p>
          <a:p>
            <a:pPr fontAlgn="t">
              <a:lnSpc>
                <a:spcPct val="150000"/>
              </a:lnSpc>
            </a:pPr>
            <a:r>
              <a:rPr lang="ru-RU" dirty="0"/>
              <a:t>Возможность попробовать перед </a:t>
            </a:r>
            <a:r>
              <a:rPr lang="ru-RU" dirty="0" smtClean="0"/>
              <a:t>покупкой</a:t>
            </a:r>
          </a:p>
          <a:p>
            <a:pPr fontAlgn="t">
              <a:lnSpc>
                <a:spcPct val="150000"/>
              </a:lnSpc>
            </a:pPr>
            <a:r>
              <a:rPr lang="ru-RU" dirty="0"/>
              <a:t>Возможность локального анализа</a:t>
            </a:r>
            <a:endParaRPr lang="en-US" dirty="0"/>
          </a:p>
          <a:p>
            <a:pPr fontAlgn="t">
              <a:lnSpc>
                <a:spcPct val="150000"/>
              </a:lnSpc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33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Чек-лист для сравнения (современный)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266884" y="1044556"/>
            <a:ext cx="407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bit.ly/sast-checklist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45" y="1567776"/>
            <a:ext cx="4731838" cy="46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4873266"/>
            <a:ext cx="10962523" cy="731520"/>
          </a:xfrm>
        </p:spPr>
        <p:txBody>
          <a:bodyPr/>
          <a:lstStyle/>
          <a:p>
            <a:r>
              <a:rPr lang="ru-RU" dirty="0" smtClean="0"/>
              <a:t>Алексей Плетнёв</a:t>
            </a:r>
          </a:p>
          <a:p>
            <a:r>
              <a:rPr lang="ru-RU" dirty="0" smtClean="0"/>
              <a:t>Базис-Центр</a:t>
            </a:r>
          </a:p>
          <a:p>
            <a:r>
              <a:rPr lang="en-US" dirty="0" smtClean="0"/>
              <a:t>zix@bazissoft.ru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Вопросы</a:t>
            </a:r>
            <a:endParaRPr lang="en-US" dirty="0"/>
          </a:p>
        </p:txBody>
      </p:sp>
      <p:pic>
        <p:nvPicPr>
          <p:cNvPr id="1028" name="Picture 4" descr="DotN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11" y="485346"/>
            <a:ext cx="241935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6114"/>
            <a:ext cx="3291375" cy="63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25" y="995581"/>
            <a:ext cx="3745905" cy="36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liderpereezdov.ru/wp-content/uploads/2016/09/49311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42" y="168387"/>
            <a:ext cx="6697189" cy="59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3159" y="2813640"/>
            <a:ext cx="49968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 () {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bool a;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if (a) {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cout</a:t>
            </a:r>
            <a:r>
              <a:rPr lang="en-US" dirty="0" smtClean="0">
                <a:latin typeface="Consolas" panose="020B0609020204030204" pitchFamily="49" charset="0"/>
              </a:rPr>
              <a:t> &lt;&lt; “True” &lt;&lt;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endl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} else {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cout</a:t>
            </a:r>
            <a:r>
              <a:rPr lang="en-US" dirty="0" smtClean="0">
                <a:latin typeface="Consolas" panose="020B0609020204030204" pitchFamily="49" charset="0"/>
              </a:rPr>
              <a:t> &lt;&lt; “False” &lt;&lt;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endl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122" name="Picture 2" descr="http://wikiclipart.com/wp-content/uploads/2017/01/Computer-clip-art-vergilis-clip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4" y="3707651"/>
            <a:ext cx="3119855" cy="25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56595" y="3797080"/>
            <a:ext cx="2319606" cy="1221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True</a:t>
            </a:r>
          </a:p>
        </p:txBody>
      </p:sp>
      <p:pic>
        <p:nvPicPr>
          <p:cNvPr id="20" name="Picture 2" descr="http://wikiclipart.com/wp-content/uploads/2017/01/Computer-clip-art-vergilis-clip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47" y="3739883"/>
            <a:ext cx="3119855" cy="25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038348" y="3829312"/>
            <a:ext cx="2319606" cy="1221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False</a:t>
            </a:r>
          </a:p>
        </p:txBody>
      </p:sp>
      <p:pic>
        <p:nvPicPr>
          <p:cNvPr id="5124" name="Picture 4" descr="http://aviaspectr.ru/media/thumbnails/632a0316-fc7a-41e3-973d-3f30fc7029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1" y="2222842"/>
            <a:ext cx="1606470" cy="160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ybisness.ru/img/receptioni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2" y="2460743"/>
            <a:ext cx="1074709" cy="1074709"/>
          </a:xfrm>
          <a:prstGeom prst="rect">
            <a:avLst/>
          </a:prstGeom>
          <a:noFill/>
          <a:scene3d>
            <a:camera prst="orthographicFront">
              <a:rot lat="0" lon="1079997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Callout 26"/>
          <p:cNvSpPr/>
          <p:nvPr/>
        </p:nvSpPr>
        <p:spPr>
          <a:xfrm>
            <a:off x="1012971" y="1604865"/>
            <a:ext cx="3086726" cy="1055908"/>
          </a:xfrm>
          <a:prstGeom prst="wedgeEllipseCallout">
            <a:avLst>
              <a:gd name="adj1" fmla="val -35289"/>
              <a:gd name="adj2" fmla="val 6735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 меня не работает ваша программа</a:t>
            </a:r>
            <a:endParaRPr lang="en-US" dirty="0"/>
          </a:p>
        </p:txBody>
      </p:sp>
      <p:sp>
        <p:nvSpPr>
          <p:cNvPr id="31" name="Oval Callout 30"/>
          <p:cNvSpPr/>
          <p:nvPr/>
        </p:nvSpPr>
        <p:spPr>
          <a:xfrm>
            <a:off x="6466114" y="1271032"/>
            <a:ext cx="4170784" cy="1389742"/>
          </a:xfrm>
          <a:prstGeom prst="wedgeEllipseCallout">
            <a:avLst>
              <a:gd name="adj1" fmla="val 44657"/>
              <a:gd name="adj2" fmla="val 612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Мы не можем повторить вашу ошибку – значит всё </a:t>
            </a:r>
            <a:r>
              <a:rPr lang="ru-RU" b="1" dirty="0" smtClean="0"/>
              <a:t>нормально?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было до нас?</a:t>
            </a:r>
            <a:endParaRPr lang="en-US" dirty="0"/>
          </a:p>
        </p:txBody>
      </p:sp>
      <p:sp>
        <p:nvSpPr>
          <p:cNvPr id="22" name="Скругленный прямоугольник 4"/>
          <p:cNvSpPr/>
          <p:nvPr/>
        </p:nvSpPr>
        <p:spPr>
          <a:xfrm>
            <a:off x="3803512" y="3131367"/>
            <a:ext cx="994779" cy="297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7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7" grpId="0" animBg="1"/>
      <p:bldP spid="3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447" y="2367124"/>
            <a:ext cx="45576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char *pointer = NULL;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f</a:t>
            </a:r>
            <a:r>
              <a:rPr lang="en-US" sz="2000" dirty="0" smtClean="0">
                <a:latin typeface="Consolas" panose="020B0609020204030204" pitchFamily="49" charset="0"/>
              </a:rPr>
              <a:t>or (</a:t>
            </a:r>
            <a:r>
              <a:rPr lang="en-US" sz="2000" dirty="0" err="1" smtClean="0"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= 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 &lt; 10; </a:t>
            </a:r>
            <a:r>
              <a:rPr lang="en-US" sz="2000" dirty="0" err="1" smtClean="0"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pointer = new char[100];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d</a:t>
            </a:r>
            <a:r>
              <a:rPr lang="en-US" sz="2000" dirty="0" smtClean="0">
                <a:latin typeface="Consolas" panose="020B0609020204030204" pitchFamily="49" charset="0"/>
              </a:rPr>
              <a:t>elete [] pointer;</a:t>
            </a: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4099" name="Picture 3" descr="http://3.bp.blogspot.com/-ku4IxCJJikc/VNl4cVtTn6I/AAAAAAAAA_c/wq_vjd5SVQ8/s1600/slow-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10" y="1555632"/>
            <a:ext cx="5691446" cy="35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Что-то с памятью моей стало…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Испорченные входные данные</a:t>
            </a:r>
            <a:endParaRPr lang="ru-RU" dirty="0"/>
          </a:p>
        </p:txBody>
      </p:sp>
      <p:sp>
        <p:nvSpPr>
          <p:cNvPr id="4" name="Rectangle 5"/>
          <p:cNvSpPr/>
          <p:nvPr/>
        </p:nvSpPr>
        <p:spPr>
          <a:xfrm>
            <a:off x="4741167" y="1685563"/>
            <a:ext cx="2606041" cy="3833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td</a:t>
            </a:r>
            <a:r>
              <a:rPr lang="en-US" dirty="0" smtClean="0"/>
              <a:t>::</a:t>
            </a:r>
            <a:r>
              <a:rPr lang="en-US" dirty="0" err="1" smtClean="0"/>
              <a:t>cin</a:t>
            </a:r>
            <a:r>
              <a:rPr lang="en-US" dirty="0" smtClean="0"/>
              <a:t> &gt;&gt; </a:t>
            </a:r>
            <a:r>
              <a:rPr lang="en-US" dirty="0" err="1" smtClean="0"/>
              <a:t>myVal</a:t>
            </a:r>
            <a:endParaRPr lang="en-US" dirty="0"/>
          </a:p>
        </p:txBody>
      </p:sp>
      <p:sp>
        <p:nvSpPr>
          <p:cNvPr id="5" name="Rectangle 5"/>
          <p:cNvSpPr/>
          <p:nvPr/>
        </p:nvSpPr>
        <p:spPr>
          <a:xfrm>
            <a:off x="1172258" y="3346142"/>
            <a:ext cx="2200915" cy="3833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system()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1234" y="3988676"/>
            <a:ext cx="1922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Инъекция своей</a:t>
            </a:r>
          </a:p>
          <a:p>
            <a:pPr algn="ctr"/>
            <a:r>
              <a:rPr lang="ru-RU" dirty="0" smtClean="0"/>
              <a:t>команды</a:t>
            </a:r>
            <a:endParaRPr lang="ru-RU" dirty="0"/>
          </a:p>
        </p:txBody>
      </p:sp>
      <p:sp>
        <p:nvSpPr>
          <p:cNvPr id="9" name="Rectangle 5"/>
          <p:cNvSpPr/>
          <p:nvPr/>
        </p:nvSpPr>
        <p:spPr>
          <a:xfrm>
            <a:off x="3709504" y="3346142"/>
            <a:ext cx="2200915" cy="3833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malloc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9883" y="3988676"/>
            <a:ext cx="1760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Переполнение</a:t>
            </a:r>
          </a:p>
          <a:p>
            <a:pPr algn="ctr"/>
            <a:r>
              <a:rPr lang="ru-RU" dirty="0" smtClean="0"/>
              <a:t>буфера</a:t>
            </a:r>
            <a:endParaRPr lang="ru-RU" dirty="0"/>
          </a:p>
        </p:txBody>
      </p:sp>
      <p:sp>
        <p:nvSpPr>
          <p:cNvPr id="12" name="Rectangle 5"/>
          <p:cNvSpPr/>
          <p:nvPr/>
        </p:nvSpPr>
        <p:spPr>
          <a:xfrm>
            <a:off x="6246750" y="3346142"/>
            <a:ext cx="2200915" cy="3833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СУБД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9690" y="3988676"/>
            <a:ext cx="175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SQL </a:t>
            </a:r>
            <a:r>
              <a:rPr lang="ru-RU" dirty="0" smtClean="0"/>
              <a:t>Инъекция</a:t>
            </a:r>
          </a:p>
        </p:txBody>
      </p:sp>
      <p:sp>
        <p:nvSpPr>
          <p:cNvPr id="15" name="Rectangle 5"/>
          <p:cNvSpPr/>
          <p:nvPr/>
        </p:nvSpPr>
        <p:spPr>
          <a:xfrm>
            <a:off x="8783996" y="3346142"/>
            <a:ext cx="2200915" cy="3833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44002" y="3988676"/>
            <a:ext cx="1680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Межсайтовый</a:t>
            </a:r>
          </a:p>
          <a:p>
            <a:pPr algn="ctr"/>
            <a:r>
              <a:rPr lang="ru-RU" dirty="0" err="1" smtClean="0"/>
              <a:t>скриптинг</a:t>
            </a:r>
            <a:endParaRPr lang="ru-RU" dirty="0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3541986" y="3069021"/>
            <a:ext cx="0" cy="188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6069724" y="3048000"/>
            <a:ext cx="0" cy="188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8613228" y="3069021"/>
            <a:ext cx="0" cy="188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5" idx="0"/>
          </p:cNvCxnSpPr>
          <p:nvPr/>
        </p:nvCxnSpPr>
        <p:spPr>
          <a:xfrm flipH="1">
            <a:off x="2272716" y="2068911"/>
            <a:ext cx="2898374" cy="127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9" idx="0"/>
          </p:cNvCxnSpPr>
          <p:nvPr/>
        </p:nvCxnSpPr>
        <p:spPr>
          <a:xfrm flipH="1">
            <a:off x="4809962" y="2068911"/>
            <a:ext cx="750010" cy="127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12" idx="0"/>
          </p:cNvCxnSpPr>
          <p:nvPr/>
        </p:nvCxnSpPr>
        <p:spPr>
          <a:xfrm>
            <a:off x="6440360" y="2068911"/>
            <a:ext cx="906848" cy="127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15" idx="0"/>
          </p:cNvCxnSpPr>
          <p:nvPr/>
        </p:nvCxnSpPr>
        <p:spPr>
          <a:xfrm>
            <a:off x="6976566" y="2068911"/>
            <a:ext cx="2907888" cy="127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4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1" grpId="0"/>
      <p:bldP spid="12" grpId="0" animBg="1"/>
      <p:bldP spid="14" grpId="0"/>
      <p:bldP spid="15" grpId="0" animBg="1"/>
      <p:bldP spid="17" grpId="0"/>
    </p:bldLst>
  </p:timing>
</p:sld>
</file>

<file path=ppt/theme/theme1.xml><?xml version="1.0" encoding="utf-8"?>
<a:theme xmlns:a="http://schemas.openxmlformats.org/drawingml/2006/main" name="Draft - Coverity Branding">
  <a:themeElements>
    <a:clrScheme name="Synopsys Existing Color Palett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97ABA"/>
      </a:accent1>
      <a:accent2>
        <a:srgbClr val="FA7D21"/>
      </a:accent2>
      <a:accent3>
        <a:srgbClr val="85B634"/>
      </a:accent3>
      <a:accent4>
        <a:srgbClr val="EA1700"/>
      </a:accent4>
      <a:accent5>
        <a:srgbClr val="BCBCBC"/>
      </a:accent5>
      <a:accent6>
        <a:srgbClr val="4071BA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_Synopsys Default Template" id="{EC524F5D-94AD-40CF-A3CA-C6E014FF92B5}" vid="{74C9AE8B-3675-4676-B689-C530C44B33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ynopsys Existing Color Palette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897ABA"/>
    </a:accent1>
    <a:accent2>
      <a:srgbClr val="FA7D21"/>
    </a:accent2>
    <a:accent3>
      <a:srgbClr val="85B634"/>
    </a:accent3>
    <a:accent4>
      <a:srgbClr val="EA1700"/>
    </a:accent4>
    <a:accent5>
      <a:srgbClr val="BCBCBC"/>
    </a:accent5>
    <a:accent6>
      <a:srgbClr val="4071BA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1553</Words>
  <Application>Microsoft Office PowerPoint</Application>
  <PresentationFormat>Widescreen</PresentationFormat>
  <Paragraphs>525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MS PGothic</vt:lpstr>
      <vt:lpstr>MS PGothic</vt:lpstr>
      <vt:lpstr>Arial</vt:lpstr>
      <vt:lpstr>Arial Black</vt:lpstr>
      <vt:lpstr>Calibri</vt:lpstr>
      <vt:lpstr>Consolas</vt:lpstr>
      <vt:lpstr>Courier</vt:lpstr>
      <vt:lpstr>Courier New</vt:lpstr>
      <vt:lpstr>Helvetica Neue</vt:lpstr>
      <vt:lpstr>Times New Roman</vt:lpstr>
      <vt:lpstr>Draft - Coverity Branding</vt:lpstr>
      <vt:lpstr>Default Theme</vt:lpstr>
      <vt:lpstr>Система статического анализа кода: проблема выбора</vt:lpstr>
      <vt:lpstr>О чём расскажу</vt:lpstr>
      <vt:lpstr>Стоимость устранения ошибки</vt:lpstr>
      <vt:lpstr>PowerPoint Presentation</vt:lpstr>
      <vt:lpstr>Гейзенбаг – а что это такое?</vt:lpstr>
      <vt:lpstr>PowerPoint Presentation</vt:lpstr>
      <vt:lpstr>Что было до нас?</vt:lpstr>
      <vt:lpstr>Что-то с памятью моей стало…</vt:lpstr>
      <vt:lpstr>Испорченные входные данные</vt:lpstr>
      <vt:lpstr>PowerPoint Presentation</vt:lpstr>
      <vt:lpstr>PowerPoint Presentation</vt:lpstr>
      <vt:lpstr>PowerPoint Presentation</vt:lpstr>
      <vt:lpstr>PowerPoint Presentation</vt:lpstr>
      <vt:lpstr>«Меня трудно найти и легко потерять» </vt:lpstr>
      <vt:lpstr>PowerPoint Presentation</vt:lpstr>
      <vt:lpstr>PowerPoint Presentation</vt:lpstr>
      <vt:lpstr>PowerPoint Presentation</vt:lpstr>
      <vt:lpstr>Анализ всех веток кода</vt:lpstr>
      <vt:lpstr>Анализ всех веток кода</vt:lpstr>
      <vt:lpstr>Критические дефекты и уязвимости</vt:lpstr>
      <vt:lpstr>Анализ за пределами функций, классов, модулей</vt:lpstr>
      <vt:lpstr>Анализ за пределами функций, классов, модулей</vt:lpstr>
      <vt:lpstr>Наглядность и интерактивность результатов</vt:lpstr>
      <vt:lpstr>Широкая поддержка технологий</vt:lpstr>
      <vt:lpstr>Низкий процент ложных срабатываний</vt:lpstr>
      <vt:lpstr>Бесшовная интеграция…</vt:lpstr>
      <vt:lpstr>…с системой контроля версий</vt:lpstr>
      <vt:lpstr>…со средой разработки</vt:lpstr>
      <vt:lpstr>…со средой разработки (продолжение)</vt:lpstr>
      <vt:lpstr>…c сервером сборки</vt:lpstr>
      <vt:lpstr>PowerPoint Presentation</vt:lpstr>
      <vt:lpstr>Результаты тестирования open source</vt:lpstr>
      <vt:lpstr>Требуйте триал </vt:lpstr>
      <vt:lpstr>Используйте готовые тесты статических анализаторов</vt:lpstr>
      <vt:lpstr>PowerPoint Presentation</vt:lpstr>
      <vt:lpstr>SAST – Static Application Security Testing</vt:lpstr>
      <vt:lpstr>PowerPoint Presentation</vt:lpstr>
      <vt:lpstr>SAST – расход каждый год</vt:lpstr>
      <vt:lpstr>PowerPoint Presentation</vt:lpstr>
      <vt:lpstr>Интеграция в цикл разработки</vt:lpstr>
      <vt:lpstr>Обучение сотрудников</vt:lpstr>
      <vt:lpstr>Мотивация сотрудников</vt:lpstr>
      <vt:lpstr>Тонкая настройка</vt:lpstr>
      <vt:lpstr>Тонкая настройка – приоритет дефектов</vt:lpstr>
      <vt:lpstr>Тонкая настройка – ложные срабатывания</vt:lpstr>
      <vt:lpstr>Тонкая настройка – свои шаблоны</vt:lpstr>
      <vt:lpstr>Тонкая настройка – свои проверки</vt:lpstr>
      <vt:lpstr>PowerPoint Presentation</vt:lpstr>
      <vt:lpstr>Найди ошибку</vt:lpstr>
      <vt:lpstr>Найди ошибку</vt:lpstr>
      <vt:lpstr>Найди ошибку</vt:lpstr>
      <vt:lpstr>Найди ошибку</vt:lpstr>
      <vt:lpstr>Найди ошибку</vt:lpstr>
      <vt:lpstr>PowerPoint Presentation</vt:lpstr>
      <vt:lpstr>PowerPoint Presentation</vt:lpstr>
      <vt:lpstr>PowerPoint Presentation</vt:lpstr>
      <vt:lpstr>Чек-лист для сравнения статических анализаторов</vt:lpstr>
      <vt:lpstr>Чек-лист для сравнения (современный)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Coverity</dc:title>
  <dc:creator>Алексей Плетнёв</dc:creator>
  <cp:lastModifiedBy>Алексей Плетнёв</cp:lastModifiedBy>
  <cp:revision>269</cp:revision>
  <dcterms:created xsi:type="dcterms:W3CDTF">2017-03-07T12:53:07Z</dcterms:created>
  <dcterms:modified xsi:type="dcterms:W3CDTF">2018-05-21T08:36:44Z</dcterms:modified>
</cp:coreProperties>
</file>